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rels" ContentType="application/vnd.openxmlformats-package.relationships+xml"/>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embeddings/oleObject1.bin" ContentType="application/vnd.openxmlformats-officedocument.oleObject"/>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1.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2.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ags/tag3.xml" ContentType="application/vnd.openxmlformats-officedocument.presentationml.tag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embeddings/oleObject2.bin" ContentType="application/vnd.openxmlformats-officedocument.oleObject"/>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2" r:id="rId1"/>
    <p:sldMasterId id="2147483662" r:id="rId2"/>
  </p:sldMasterIdLst>
  <p:notesMasterIdLst>
    <p:notesMasterId r:id="rId64"/>
  </p:notesMasterIdLst>
  <p:handoutMasterIdLst>
    <p:handoutMasterId r:id="rId65"/>
  </p:handoutMasterIdLst>
  <p:sldIdLst>
    <p:sldId id="306" r:id="rId3"/>
    <p:sldId id="493" r:id="rId4"/>
    <p:sldId id="449" r:id="rId5"/>
    <p:sldId id="474" r:id="rId6"/>
    <p:sldId id="468" r:id="rId7"/>
    <p:sldId id="469" r:id="rId8"/>
    <p:sldId id="471" r:id="rId9"/>
    <p:sldId id="472" r:id="rId10"/>
    <p:sldId id="328" r:id="rId11"/>
    <p:sldId id="457" r:id="rId12"/>
    <p:sldId id="475" r:id="rId13"/>
    <p:sldId id="415" r:id="rId14"/>
    <p:sldId id="397" r:id="rId15"/>
    <p:sldId id="480" r:id="rId16"/>
    <p:sldId id="481" r:id="rId17"/>
    <p:sldId id="463" r:id="rId18"/>
    <p:sldId id="464" r:id="rId19"/>
    <p:sldId id="489" r:id="rId20"/>
    <p:sldId id="490" r:id="rId21"/>
    <p:sldId id="467" r:id="rId22"/>
    <p:sldId id="461" r:id="rId23"/>
    <p:sldId id="331" r:id="rId24"/>
    <p:sldId id="333" r:id="rId25"/>
    <p:sldId id="487" r:id="rId26"/>
    <p:sldId id="491" r:id="rId27"/>
    <p:sldId id="340" r:id="rId28"/>
    <p:sldId id="342" r:id="rId29"/>
    <p:sldId id="350" r:id="rId30"/>
    <p:sldId id="349" r:id="rId31"/>
    <p:sldId id="353" r:id="rId32"/>
    <p:sldId id="355" r:id="rId33"/>
    <p:sldId id="383" r:id="rId34"/>
    <p:sldId id="406" r:id="rId35"/>
    <p:sldId id="488" r:id="rId36"/>
    <p:sldId id="478" r:id="rId37"/>
    <p:sldId id="409" r:id="rId38"/>
    <p:sldId id="482" r:id="rId39"/>
    <p:sldId id="416" r:id="rId40"/>
    <p:sldId id="330" r:id="rId41"/>
    <p:sldId id="376" r:id="rId42"/>
    <p:sldId id="377" r:id="rId43"/>
    <p:sldId id="492" r:id="rId44"/>
    <p:sldId id="380" r:id="rId45"/>
    <p:sldId id="381" r:id="rId46"/>
    <p:sldId id="483" r:id="rId47"/>
    <p:sldId id="437" r:id="rId48"/>
    <p:sldId id="438" r:id="rId49"/>
    <p:sldId id="440" r:id="rId50"/>
    <p:sldId id="441" r:id="rId51"/>
    <p:sldId id="451" r:id="rId52"/>
    <p:sldId id="428" r:id="rId53"/>
    <p:sldId id="430" r:id="rId54"/>
    <p:sldId id="431" r:id="rId55"/>
    <p:sldId id="429" r:id="rId56"/>
    <p:sldId id="424" r:id="rId57"/>
    <p:sldId id="425" r:id="rId58"/>
    <p:sldId id="442" r:id="rId59"/>
    <p:sldId id="423" r:id="rId60"/>
    <p:sldId id="412" r:id="rId61"/>
    <p:sldId id="494" r:id="rId62"/>
    <p:sldId id="485" r:id="rId6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008080"/>
    <a:srgbClr val="004080"/>
    <a:srgbClr val="008000"/>
    <a:srgbClr val="81BE41"/>
    <a:srgbClr val="8FD93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890" autoAdjust="0"/>
    <p:restoredTop sz="70805" autoAdjust="0"/>
  </p:normalViewPr>
  <p:slideViewPr>
    <p:cSldViewPr snapToGrid="0" snapToObjects="1" showGuides="1">
      <p:cViewPr varScale="1">
        <p:scale>
          <a:sx n="50" d="100"/>
          <a:sy n="50" d="100"/>
        </p:scale>
        <p:origin x="-480" y="-96"/>
      </p:cViewPr>
      <p:guideLst>
        <p:guide orient="horz" pos="440"/>
        <p:guide pos="2864"/>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0" d="100"/>
        <a:sy n="80" d="100"/>
      </p:scale>
      <p:origin x="0" y="815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63" Type="http://schemas.openxmlformats.org/officeDocument/2006/relationships/slide" Target="slides/slide61.xml"/><Relationship Id="rId64" Type="http://schemas.openxmlformats.org/officeDocument/2006/relationships/notesMaster" Target="notesMasters/notesMaster1.xml"/><Relationship Id="rId65" Type="http://schemas.openxmlformats.org/officeDocument/2006/relationships/handoutMaster" Target="handoutMasters/handoutMaster1.xml"/><Relationship Id="rId66" Type="http://schemas.openxmlformats.org/officeDocument/2006/relationships/printerSettings" Target="printerSettings/printerSettings1.bin"/><Relationship Id="rId67" Type="http://schemas.openxmlformats.org/officeDocument/2006/relationships/presProps" Target="presProps.xml"/><Relationship Id="rId68" Type="http://schemas.openxmlformats.org/officeDocument/2006/relationships/viewProps" Target="viewProps.xml"/><Relationship Id="rId69" Type="http://schemas.openxmlformats.org/officeDocument/2006/relationships/theme" Target="theme/theme1.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slide" Target="slides/slide54.xml"/><Relationship Id="rId57" Type="http://schemas.openxmlformats.org/officeDocument/2006/relationships/slide" Target="slides/slide55.xml"/><Relationship Id="rId58" Type="http://schemas.openxmlformats.org/officeDocument/2006/relationships/slide" Target="slides/slide56.xml"/><Relationship Id="rId59" Type="http://schemas.openxmlformats.org/officeDocument/2006/relationships/slide" Target="slides/slide5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70" Type="http://schemas.openxmlformats.org/officeDocument/2006/relationships/tableStyles" Target="tableStyles.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60" Type="http://schemas.openxmlformats.org/officeDocument/2006/relationships/slide" Target="slides/slide58.xml"/><Relationship Id="rId61" Type="http://schemas.openxmlformats.org/officeDocument/2006/relationships/slide" Target="slides/slide59.xml"/><Relationship Id="rId62" Type="http://schemas.openxmlformats.org/officeDocument/2006/relationships/slide" Target="slides/slide60.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4.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9.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533DAF2-AB4A-4860-A861-D3D96229C73D}" type="datetimeFigureOut">
              <a:rPr lang="en-US" smtClean="0"/>
              <a:pPr/>
              <a:t>6/27/17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518BD8D-E40A-49B7-B252-9561A713164C}" type="slidenum">
              <a:rPr lang="en-US" smtClean="0"/>
              <a:pPr/>
              <a:t>‹#›</a:t>
            </a:fld>
            <a:endParaRPr lang="en-US"/>
          </a:p>
        </p:txBody>
      </p:sp>
    </p:spTree>
    <p:extLst>
      <p:ext uri="{BB962C8B-B14F-4D97-AF65-F5344CB8AC3E}">
        <p14:creationId xmlns:p14="http://schemas.microsoft.com/office/powerpoint/2010/main" val="6493225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94F2BCA-F94E-584C-83CC-EEB6ADA1E78E}" type="datetimeFigureOut">
              <a:rPr lang="en-US" smtClean="0"/>
              <a:pPr/>
              <a:t>6/27/17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0D2341A-8BA4-234E-90D5-92E06D6FE10F}" type="slidenum">
              <a:rPr lang="en-US" smtClean="0"/>
              <a:pPr/>
              <a:t>‹#›</a:t>
            </a:fld>
            <a:endParaRPr lang="en-US"/>
          </a:p>
        </p:txBody>
      </p:sp>
    </p:spTree>
    <p:extLst>
      <p:ext uri="{BB962C8B-B14F-4D97-AF65-F5344CB8AC3E}">
        <p14:creationId xmlns:p14="http://schemas.microsoft.com/office/powerpoint/2010/main" val="373209221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Welcome to this Green Infrastructure Maintenance Training.  This presentation is one of several in the training series.  </a:t>
            </a:r>
          </a:p>
          <a:p>
            <a:r>
              <a:rPr lang="en-US" dirty="0" smtClean="0"/>
              <a:t>You can view the entire series sequentially, or each module independently.  </a:t>
            </a:r>
          </a:p>
          <a:p>
            <a:endParaRPr lang="en-US" dirty="0"/>
          </a:p>
        </p:txBody>
      </p:sp>
      <p:sp>
        <p:nvSpPr>
          <p:cNvPr id="4" name="Slide Number Placeholder 3"/>
          <p:cNvSpPr>
            <a:spLocks noGrp="1"/>
          </p:cNvSpPr>
          <p:nvPr>
            <p:ph type="sldNum" sz="quarter" idx="10"/>
          </p:nvPr>
        </p:nvSpPr>
        <p:spPr/>
        <p:txBody>
          <a:bodyPr/>
          <a:lstStyle/>
          <a:p>
            <a:fld id="{90D2341A-8BA4-234E-90D5-92E06D6FE10F}"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p>
            <a:fld id="{0DB68728-5239-4EDD-8C91-F9C5148288E4}" type="slidenum">
              <a:rPr lang="en-US" altLang="en-US" smtClean="0"/>
              <a:pPr/>
              <a:t>10</a:t>
            </a:fld>
            <a:endParaRPr lang="en-US" altLang="en-US" smtClean="0"/>
          </a:p>
        </p:txBody>
      </p:sp>
      <p:sp>
        <p:nvSpPr>
          <p:cNvPr id="65539" name="Rectangle 2"/>
          <p:cNvSpPr>
            <a:spLocks noGrp="1" noRot="1" noChangeAspect="1" noChangeArrowheads="1" noTextEdit="1"/>
          </p:cNvSpPr>
          <p:nvPr>
            <p:ph type="sldImg"/>
          </p:nvPr>
        </p:nvSpPr>
        <p:spPr>
          <a:ln cap="flat"/>
        </p:spPr>
      </p:sp>
      <p:sp>
        <p:nvSpPr>
          <p:cNvPr id="65540" name="Rectangle 3"/>
          <p:cNvSpPr>
            <a:spLocks noGrp="1" noChangeArrowheads="1"/>
          </p:cNvSpPr>
          <p:nvPr>
            <p:ph type="body" idx="1"/>
          </p:nvPr>
        </p:nvSpPr>
        <p:spPr>
          <a:noFill/>
          <a:ln/>
        </p:spPr>
        <p:txBody>
          <a:bodyPr/>
          <a:lstStyle/>
          <a:p>
            <a:r>
              <a:rPr lang="en-US" altLang="en-US" dirty="0" smtClean="0"/>
              <a:t>All of these factors enter into the decision</a:t>
            </a:r>
            <a:r>
              <a:rPr lang="en-US" altLang="en-US" baseline="0" dirty="0" smtClean="0"/>
              <a:t> of what trees to plant.  </a:t>
            </a:r>
          </a:p>
          <a:p>
            <a:r>
              <a:rPr lang="en-US" altLang="en-US" baseline="0" dirty="0" smtClean="0"/>
              <a:t>If the intended function of the tree is to intercept rainfall, then we need to choose tree species that have the most leaf area.</a:t>
            </a:r>
          </a:p>
          <a:p>
            <a:r>
              <a:rPr lang="en-US" altLang="en-US" baseline="0" dirty="0" smtClean="0"/>
              <a:t>But we also need to consider in what conditions that species of tree will thrive.  Is the site sunny or shady?  Is the soil composed of clay or sand or a mix?  Is there enough room for a large tree, given the planting site and its surroundings?</a:t>
            </a:r>
          </a:p>
          <a:p>
            <a:r>
              <a:rPr lang="en-US" altLang="en-US" baseline="0" dirty="0" smtClean="0"/>
              <a:t>And finally, so that the tree will be acceptable to its human neighbors, we should think about the characteristics of the tree.  Would the landowner prefer a flowering tree, or one that has great fall color?  Will it be a problem if fruit is dropped on the sidewalk?</a:t>
            </a:r>
            <a:endParaRPr lang="en-US" altLang="en-US" dirty="0"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For</a:t>
            </a:r>
            <a:r>
              <a:rPr lang="en-US" baseline="0" dirty="0" smtClean="0"/>
              <a:t> the purposes of planning Green Stormwater Infrastructure practices like rain gardens, the moisture level of the soil is tantamount.  We can divide the soil conditions into three categories.</a:t>
            </a:r>
          </a:p>
          <a:p>
            <a:endParaRPr lang="en-US" baseline="0" dirty="0" smtClean="0"/>
          </a:p>
          <a:p>
            <a:r>
              <a:rPr lang="en-US" baseline="0" dirty="0" smtClean="0"/>
              <a:t>- In the Wet zone, the soil surface will be the lowest and will hold the most water for the greatest amount of time, usually up to 6 inches.  The plants chosen for this area are tolerant of flooded conditions with standing water for a period of time.  Ideally the water should infiltrate within 24 hours.</a:t>
            </a:r>
          </a:p>
          <a:p>
            <a:endParaRPr lang="en-US" baseline="0" dirty="0" smtClean="0"/>
          </a:p>
          <a:p>
            <a:r>
              <a:rPr lang="en-US" baseline="0" dirty="0" smtClean="0"/>
              <a:t>-In the </a:t>
            </a:r>
            <a:r>
              <a:rPr lang="en-US" baseline="0" dirty="0" err="1" smtClean="0"/>
              <a:t>Mesic</a:t>
            </a:r>
            <a:r>
              <a:rPr lang="en-US" baseline="0" dirty="0" smtClean="0"/>
              <a:t> (or middle) zone, the soil will hold water but will drain much sooner than in the wet zone.  This zone is likely to hold several inches of water during and immediately after a rain event.  The plants can tolerate wet feet for a short period of time, but not standing water.</a:t>
            </a:r>
          </a:p>
          <a:p>
            <a:endParaRPr lang="en-US" baseline="0" dirty="0" smtClean="0"/>
          </a:p>
          <a:p>
            <a:r>
              <a:rPr lang="en-US" baseline="0" dirty="0" smtClean="0"/>
              <a:t>The Transition zone is likely to be the highest and driest.  It’s the zone between the rain garden and the non-garden area.  This area will receive water infrequently, during very heavy rain events, and will drain the fastest.  Almost any typical garden plant will work in this zone.</a:t>
            </a:r>
            <a:endParaRPr lang="en-US" dirty="0"/>
          </a:p>
        </p:txBody>
      </p:sp>
      <p:sp>
        <p:nvSpPr>
          <p:cNvPr id="4" name="Slide Number Placeholder 3"/>
          <p:cNvSpPr>
            <a:spLocks noGrp="1"/>
          </p:cNvSpPr>
          <p:nvPr>
            <p:ph type="sldNum" sz="quarter" idx="10"/>
          </p:nvPr>
        </p:nvSpPr>
        <p:spPr/>
        <p:txBody>
          <a:bodyPr/>
          <a:lstStyle/>
          <a:p>
            <a:fld id="{90D2341A-8BA4-234E-90D5-92E06D6FE10F}"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Trees are offered by plant nurseries in three different stock</a:t>
            </a:r>
            <a:r>
              <a:rPr lang="en-US" baseline="0" dirty="0" smtClean="0"/>
              <a:t> forms</a:t>
            </a:r>
            <a:r>
              <a:rPr lang="en-US" dirty="0" smtClean="0"/>
              <a:t>.	</a:t>
            </a:r>
            <a:endParaRPr lang="en-US" dirty="0"/>
          </a:p>
        </p:txBody>
      </p:sp>
      <p:sp>
        <p:nvSpPr>
          <p:cNvPr id="4" name="Slide Number Placeholder 3"/>
          <p:cNvSpPr>
            <a:spLocks noGrp="1"/>
          </p:cNvSpPr>
          <p:nvPr>
            <p:ph type="sldNum" sz="quarter" idx="10"/>
          </p:nvPr>
        </p:nvSpPr>
        <p:spPr/>
        <p:txBody>
          <a:bodyPr/>
          <a:lstStyle/>
          <a:p>
            <a:fld id="{90D2341A-8BA4-234E-90D5-92E06D6FE10F}"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a:t>
            </a:r>
            <a:r>
              <a:rPr lang="en-US" baseline="0" dirty="0" smtClean="0"/>
              <a:t> three forms are Balled and </a:t>
            </a:r>
            <a:r>
              <a:rPr lang="en-US" baseline="0" dirty="0" err="1" smtClean="0"/>
              <a:t>Burlapped</a:t>
            </a:r>
            <a:r>
              <a:rPr lang="en-US" baseline="0" dirty="0" smtClean="0"/>
              <a:t>, also known as B&amp;B, container grown, and bare root.  Each of these has its own advantages and disadvantages, which must all be taken into consideration when planning a green infrastructure planting.</a:t>
            </a:r>
            <a:endParaRPr lang="en-US" dirty="0"/>
          </a:p>
        </p:txBody>
      </p:sp>
      <p:sp>
        <p:nvSpPr>
          <p:cNvPr id="4" name="Slide Number Placeholder 3"/>
          <p:cNvSpPr>
            <a:spLocks noGrp="1"/>
          </p:cNvSpPr>
          <p:nvPr>
            <p:ph type="sldNum" sz="quarter" idx="10"/>
          </p:nvPr>
        </p:nvSpPr>
        <p:spPr/>
        <p:txBody>
          <a:bodyPr/>
          <a:lstStyle/>
          <a:p>
            <a:fld id="{90D2341A-8BA4-234E-90D5-92E06D6FE10F}"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Since immediate sturdiness is important to many urban municipalities, they will choose large balled and </a:t>
            </a:r>
            <a:r>
              <a:rPr lang="en-US" baseline="0" dirty="0" err="1" smtClean="0"/>
              <a:t>burlapped</a:t>
            </a:r>
            <a:r>
              <a:rPr lang="en-US" baseline="0" dirty="0" smtClean="0"/>
              <a:t>, or B&amp;B, trees with  2” caliper or more.  B&amp;B trees can be planted in virtually any season, but they are very heavy and moving them may require large equipment that could cause compaction of soils during installation in bio-retention systems, where porosity is important.</a:t>
            </a:r>
          </a:p>
          <a:p>
            <a:r>
              <a:rPr lang="en-US" baseline="0" dirty="0" smtClean="0"/>
              <a:t>At the nursery, the harvesting technique for balled and </a:t>
            </a:r>
            <a:r>
              <a:rPr lang="en-US" baseline="0" dirty="0" err="1" smtClean="0"/>
              <a:t>burlapped</a:t>
            </a:r>
            <a:r>
              <a:rPr lang="en-US" baseline="0" dirty="0" smtClean="0"/>
              <a:t> trees cuts off a lot of the supporting roots, so it can take these trees a relatively long time to become established in their new location.  </a:t>
            </a:r>
          </a:p>
          <a:p>
            <a:r>
              <a:rPr lang="en-US" baseline="0" dirty="0" smtClean="0"/>
              <a:t>They are also frequently planted carelessly, leaving the burlap and wire baskets in place.  This leads to early tree failure.</a:t>
            </a:r>
            <a:endParaRPr lang="en-US" dirty="0"/>
          </a:p>
        </p:txBody>
      </p:sp>
      <p:sp>
        <p:nvSpPr>
          <p:cNvPr id="4" name="Slide Number Placeholder 3"/>
          <p:cNvSpPr>
            <a:spLocks noGrp="1"/>
          </p:cNvSpPr>
          <p:nvPr>
            <p:ph type="sldNum" sz="quarter" idx="10"/>
          </p:nvPr>
        </p:nvSpPr>
        <p:spPr/>
        <p:txBody>
          <a:bodyPr/>
          <a:lstStyle/>
          <a:p>
            <a:fld id="{90D2341A-8BA4-234E-90D5-92E06D6FE10F}"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Container grown trees are</a:t>
            </a:r>
            <a:r>
              <a:rPr lang="en-US" baseline="0" dirty="0" smtClean="0"/>
              <a:t> transplanted with all of their roots, which is an advantage.  They also can be planted at any time of year, but proper planting technique is important.   Sometimes the trees are planted too deeply in the containers, with the trunk’s bark buried underground.  When the roots reach the edge of the container, the roots may start to circle.  These are called girdling roots, and when they grow large, they can strangle the trunk of the tree.  It is important to free these circling roots to ensure that they will grow </a:t>
            </a:r>
            <a:r>
              <a:rPr lang="en-US" baseline="0" dirty="0" err="1" smtClean="0"/>
              <a:t>radially</a:t>
            </a:r>
            <a:r>
              <a:rPr lang="en-US" baseline="0" dirty="0" smtClean="0"/>
              <a:t> outward from the trunk.</a:t>
            </a:r>
            <a:endParaRPr lang="en-US" dirty="0"/>
          </a:p>
        </p:txBody>
      </p:sp>
      <p:sp>
        <p:nvSpPr>
          <p:cNvPr id="4" name="Slide Number Placeholder 3"/>
          <p:cNvSpPr>
            <a:spLocks noGrp="1"/>
          </p:cNvSpPr>
          <p:nvPr>
            <p:ph type="sldNum" sz="quarter" idx="10"/>
          </p:nvPr>
        </p:nvSpPr>
        <p:spPr/>
        <p:txBody>
          <a:bodyPr/>
          <a:lstStyle/>
          <a:p>
            <a:fld id="{90D2341A-8BA4-234E-90D5-92E06D6FE10F}"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Bare root trees are the easiest to handle and plant</a:t>
            </a:r>
            <a:r>
              <a:rPr lang="en-US" baseline="0" dirty="0" smtClean="0"/>
              <a:t> properly.   There are more roots than harvested B&amp;B trees, and any flaws in their root structure can be corrected immediately, thus preventing the girdling roots that often persist with container grown trees.  It is easy to see exactly how deep to plant the trees.</a:t>
            </a:r>
            <a:endParaRPr lang="en-US" dirty="0"/>
          </a:p>
        </p:txBody>
      </p:sp>
      <p:sp>
        <p:nvSpPr>
          <p:cNvPr id="4" name="Slide Number Placeholder 3"/>
          <p:cNvSpPr>
            <a:spLocks noGrp="1"/>
          </p:cNvSpPr>
          <p:nvPr>
            <p:ph type="sldNum" sz="quarter" idx="10"/>
          </p:nvPr>
        </p:nvSpPr>
        <p:spPr/>
        <p:txBody>
          <a:bodyPr/>
          <a:lstStyle/>
          <a:p>
            <a:fld id="{90D2341A-8BA4-234E-90D5-92E06D6FE10F}"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Bare root trees reveal all the possible flaws that are hidden in B&amp;B and container stock.</a:t>
            </a:r>
            <a:r>
              <a:rPr lang="en-US" baseline="0" dirty="0" smtClean="0"/>
              <a:t>  If a tree was buried too deep in the nursery, it can be corrected by planting with the root flare above ground.</a:t>
            </a:r>
            <a:endParaRPr lang="en-US" dirty="0"/>
          </a:p>
        </p:txBody>
      </p:sp>
      <p:sp>
        <p:nvSpPr>
          <p:cNvPr id="4" name="Slide Number Placeholder 3"/>
          <p:cNvSpPr>
            <a:spLocks noGrp="1"/>
          </p:cNvSpPr>
          <p:nvPr>
            <p:ph type="sldNum" sz="quarter" idx="10"/>
          </p:nvPr>
        </p:nvSpPr>
        <p:spPr/>
        <p:txBody>
          <a:bodyPr/>
          <a:lstStyle/>
          <a:p>
            <a:fld id="{90D2341A-8BA4-234E-90D5-92E06D6FE10F}"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Any</a:t>
            </a:r>
            <a:r>
              <a:rPr lang="en-US" baseline="0" dirty="0" smtClean="0"/>
              <a:t> circling roots can be coaxed to stretch outward, or cut to allow them to continue their growth </a:t>
            </a:r>
            <a:r>
              <a:rPr lang="en-US" baseline="0" dirty="0" err="1" smtClean="0"/>
              <a:t>radially</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90D2341A-8BA4-234E-90D5-92E06D6FE10F}"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J-roots are the result of mechanical planting of seedlings in the nursery.  This</a:t>
            </a:r>
            <a:r>
              <a:rPr lang="en-US" baseline="0" dirty="0" smtClean="0"/>
              <a:t> tree will lack supporting roots on one side and will be unstable.</a:t>
            </a:r>
            <a:endParaRPr lang="en-US" dirty="0"/>
          </a:p>
        </p:txBody>
      </p:sp>
      <p:sp>
        <p:nvSpPr>
          <p:cNvPr id="4" name="Slide Number Placeholder 3"/>
          <p:cNvSpPr>
            <a:spLocks noGrp="1"/>
          </p:cNvSpPr>
          <p:nvPr>
            <p:ph type="sldNum" sz="quarter" idx="10"/>
          </p:nvPr>
        </p:nvSpPr>
        <p:spPr/>
        <p:txBody>
          <a:bodyPr/>
          <a:lstStyle/>
          <a:p>
            <a:fld id="{90D2341A-8BA4-234E-90D5-92E06D6FE10F}"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a:p>
            <a:r>
              <a:rPr lang="en-US" dirty="0" smtClean="0"/>
              <a:t>In this presentation you will learn </a:t>
            </a:r>
          </a:p>
          <a:p>
            <a:pPr>
              <a:buFont typeface="Arial" pitchFamily="34" charset="0"/>
              <a:buChar char="•"/>
            </a:pPr>
            <a:r>
              <a:rPr lang="en-US" dirty="0" smtClean="0"/>
              <a:t>Why trees are an important contributor to green infrastructure and what role they play in </a:t>
            </a:r>
            <a:r>
              <a:rPr lang="en-US" dirty="0" err="1" smtClean="0"/>
              <a:t>stormwater</a:t>
            </a:r>
            <a:r>
              <a:rPr lang="en-US" dirty="0" smtClean="0"/>
              <a:t> management;</a:t>
            </a:r>
          </a:p>
          <a:p>
            <a:pPr>
              <a:buFont typeface="Arial" pitchFamily="34" charset="0"/>
              <a:buChar char="•"/>
            </a:pPr>
            <a:r>
              <a:rPr lang="en-US" dirty="0" smtClean="0"/>
              <a:t>How to choose the best trees for the purpose;</a:t>
            </a:r>
          </a:p>
          <a:p>
            <a:pPr>
              <a:buFont typeface="Arial" pitchFamily="34" charset="0"/>
              <a:buChar char="•"/>
            </a:pPr>
            <a:r>
              <a:rPr lang="en-US" dirty="0" smtClean="0"/>
              <a:t>Basic tree biology</a:t>
            </a:r>
            <a:r>
              <a:rPr lang="en-US" baseline="0" dirty="0" smtClean="0"/>
              <a:t> for understanding maintenance practices;</a:t>
            </a:r>
            <a:endParaRPr lang="en-US" dirty="0" smtClean="0"/>
          </a:p>
          <a:p>
            <a:pPr>
              <a:buFont typeface="Arial" pitchFamily="34" charset="0"/>
              <a:buChar char="•"/>
            </a:pPr>
            <a:r>
              <a:rPr lang="en-US" dirty="0" smtClean="0"/>
              <a:t>How to establish and maintain trees for best growth. </a:t>
            </a:r>
            <a:endParaRPr lang="en-US" dirty="0"/>
          </a:p>
        </p:txBody>
      </p:sp>
      <p:sp>
        <p:nvSpPr>
          <p:cNvPr id="4" name="Slide Number Placeholder 3"/>
          <p:cNvSpPr>
            <a:spLocks noGrp="1"/>
          </p:cNvSpPr>
          <p:nvPr>
            <p:ph type="sldNum" sz="quarter" idx="10"/>
          </p:nvPr>
        </p:nvSpPr>
        <p:spPr/>
        <p:txBody>
          <a:bodyPr/>
          <a:lstStyle/>
          <a:p>
            <a:fld id="{90D2341A-8BA4-234E-90D5-92E06D6FE10F}"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However, the roots</a:t>
            </a:r>
            <a:r>
              <a:rPr lang="en-US" baseline="0" dirty="0" smtClean="0"/>
              <a:t> of bare root trees have no soil to protect them from the elements and so these trees must be protected from freezing or drying and should be planted very soon after harvesting.  They must be harvested only during dormancy, when their need for water is reduced.</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90D2341A-8BA4-234E-90D5-92E06D6FE10F}" type="slidenum">
              <a:rPr lang="en-US" smtClean="0"/>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Here’s what we need to know</a:t>
            </a:r>
            <a:r>
              <a:rPr lang="en-US" baseline="0" dirty="0" smtClean="0"/>
              <a:t> about tree biology in order to plant and care for them correctly.</a:t>
            </a:r>
            <a:endParaRPr lang="en-US" dirty="0"/>
          </a:p>
        </p:txBody>
      </p:sp>
      <p:sp>
        <p:nvSpPr>
          <p:cNvPr id="4" name="Slide Number Placeholder 3"/>
          <p:cNvSpPr>
            <a:spLocks noGrp="1"/>
          </p:cNvSpPr>
          <p:nvPr>
            <p:ph type="sldNum" sz="quarter" idx="10"/>
          </p:nvPr>
        </p:nvSpPr>
        <p:spPr/>
        <p:txBody>
          <a:bodyPr/>
          <a:lstStyle/>
          <a:p>
            <a:fld id="{90D2341A-8BA4-234E-90D5-92E06D6FE10F}" type="slidenum">
              <a:rPr lang="en-US" smtClean="0"/>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a:ln/>
        </p:spPr>
      </p:sp>
      <p:sp>
        <p:nvSpPr>
          <p:cNvPr id="27651" name="Notes Placeholder 2"/>
          <p:cNvSpPr>
            <a:spLocks noGrp="1"/>
          </p:cNvSpPr>
          <p:nvPr>
            <p:ph type="body" idx="1"/>
          </p:nvPr>
        </p:nvSpPr>
        <p:spPr>
          <a:noFill/>
          <a:ln/>
        </p:spPr>
        <p:txBody>
          <a:bodyPr/>
          <a:lstStyle/>
          <a:p>
            <a:r>
              <a:rPr lang="en-US" dirty="0" smtClean="0"/>
              <a:t>We’ll start at the bottom and work our way up.  </a:t>
            </a:r>
          </a:p>
          <a:p>
            <a:r>
              <a:rPr lang="en-US" dirty="0" smtClean="0"/>
              <a:t>The roots, of course, are the part of the tree that grows underground.  </a:t>
            </a:r>
          </a:p>
          <a:p>
            <a:r>
              <a:rPr lang="en-US" dirty="0" smtClean="0"/>
              <a:t>The roots have several functions:  they anchor the tree; take up nutrients and water and transport these to the rest of the tree.  In many </a:t>
            </a:r>
            <a:r>
              <a:rPr lang="en-US" baseline="0" dirty="0" smtClean="0"/>
              <a:t>respects, the roots are the most important part of the tree.</a:t>
            </a:r>
            <a:endParaRPr lang="en-US" dirty="0" smtClean="0"/>
          </a:p>
          <a:p>
            <a:endParaRPr lang="en-US" dirty="0" smtClean="0"/>
          </a:p>
        </p:txBody>
      </p:sp>
      <p:sp>
        <p:nvSpPr>
          <p:cNvPr id="27652" name="Slide Number Placeholder 3"/>
          <p:cNvSpPr>
            <a:spLocks noGrp="1"/>
          </p:cNvSpPr>
          <p:nvPr>
            <p:ph type="sldNum" sz="quarter" idx="5"/>
          </p:nvPr>
        </p:nvSpPr>
        <p:spPr>
          <a:noFill/>
        </p:spPr>
        <p:txBody>
          <a:bodyPr/>
          <a:lstStyle/>
          <a:p>
            <a:fld id="{48840E59-068B-4C39-B07E-66748BAC260C}" type="slidenum">
              <a:rPr lang="en-US"/>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ln/>
        </p:spPr>
      </p:sp>
      <p:sp>
        <p:nvSpPr>
          <p:cNvPr id="34819" name="Notes Placeholder 2"/>
          <p:cNvSpPr>
            <a:spLocks noGrp="1"/>
          </p:cNvSpPr>
          <p:nvPr>
            <p:ph type="body" idx="1"/>
          </p:nvPr>
        </p:nvSpPr>
        <p:spPr>
          <a:noFill/>
          <a:ln/>
        </p:spPr>
        <p:txBody>
          <a:bodyPr/>
          <a:lstStyle/>
          <a:p>
            <a:r>
              <a:rPr lang="en-US" dirty="0" smtClean="0"/>
              <a:t>The roots need access to water and air in order to function and survive.   Soil spaces where water and air can be held are mainly located in the top 12 to 18” of soil.  Deeper than that, there is not adequate exchange of water and air.  </a:t>
            </a:r>
          </a:p>
          <a:p>
            <a:endParaRPr lang="en-US" dirty="0" smtClean="0"/>
          </a:p>
          <a:p>
            <a:r>
              <a:rPr lang="en-US" dirty="0" smtClean="0"/>
              <a:t>Case in point: This tree has NOT grown its roots underneath the paved street, where the soil is compacted by traffic</a:t>
            </a:r>
            <a:r>
              <a:rPr lang="en-US" baseline="0" dirty="0" smtClean="0"/>
              <a:t> and </a:t>
            </a:r>
            <a:r>
              <a:rPr lang="en-US" dirty="0" smtClean="0"/>
              <a:t>no air and water exchange occurs, but instead spreads its roots further on the other side where they can get what it need.  </a:t>
            </a:r>
          </a:p>
          <a:p>
            <a:r>
              <a:rPr lang="en-US" dirty="0" smtClean="0"/>
              <a:t>Vascular plants cannot grow where the soil is too compacted – you see this on college campuses where repeated foot traffic causes grass to die, and bare soil paths are created.</a:t>
            </a:r>
          </a:p>
          <a:p>
            <a:endParaRPr lang="en-US" dirty="0" smtClean="0"/>
          </a:p>
          <a:p>
            <a:endParaRPr lang="en-US" dirty="0" smtClean="0"/>
          </a:p>
          <a:p>
            <a:endParaRPr lang="en-US" dirty="0" smtClean="0"/>
          </a:p>
        </p:txBody>
      </p:sp>
      <p:sp>
        <p:nvSpPr>
          <p:cNvPr id="34820" name="Slide Number Placeholder 3"/>
          <p:cNvSpPr>
            <a:spLocks noGrp="1"/>
          </p:cNvSpPr>
          <p:nvPr>
            <p:ph type="sldNum" sz="quarter" idx="5"/>
          </p:nvPr>
        </p:nvSpPr>
        <p:spPr>
          <a:noFill/>
        </p:spPr>
        <p:txBody>
          <a:bodyPr/>
          <a:lstStyle/>
          <a:p>
            <a:fld id="{0E7E2643-35DC-4EC0-8F0F-0553403404D7}" type="slidenum">
              <a:rPr lang="en-US"/>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root flare is also known as the trunk flare, and is the</a:t>
            </a:r>
            <a:r>
              <a:rPr lang="en-US" baseline="0" dirty="0" smtClean="0"/>
              <a:t> area where the trunk transitions to root.  There should be an obvious curvature at the base of the tree if the tree has been properly planted.</a:t>
            </a:r>
            <a:endParaRPr lang="en-US" dirty="0"/>
          </a:p>
        </p:txBody>
      </p:sp>
      <p:sp>
        <p:nvSpPr>
          <p:cNvPr id="4" name="Slide Number Placeholder 3"/>
          <p:cNvSpPr>
            <a:spLocks noGrp="1"/>
          </p:cNvSpPr>
          <p:nvPr>
            <p:ph type="sldNum" sz="quarter" idx="10"/>
          </p:nvPr>
        </p:nvSpPr>
        <p:spPr/>
        <p:txBody>
          <a:bodyPr/>
          <a:lstStyle/>
          <a:p>
            <a:fld id="{90D2341A-8BA4-234E-90D5-92E06D6FE10F}" type="slidenum">
              <a:rPr lang="en-US" smtClean="0"/>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If</a:t>
            </a:r>
            <a:r>
              <a:rPr lang="en-US" baseline="0" dirty="0" smtClean="0"/>
              <a:t> the tree has no flare showing above ground, it is likely that the tree has been buried too deep, with a portion of its trunk now located below ground.   Since the outer bark is designed to be in a dry and light location, it is very liable to rot when it is buried in the dark and wet ground.  In addition, the tree may send out additional roots, called adventitious roots, attempting to access the air and water closer to the surface.  These roots frequently become girdling roots.</a:t>
            </a:r>
            <a:endParaRPr lang="en-US" dirty="0"/>
          </a:p>
        </p:txBody>
      </p:sp>
      <p:sp>
        <p:nvSpPr>
          <p:cNvPr id="4" name="Slide Number Placeholder 3"/>
          <p:cNvSpPr>
            <a:spLocks noGrp="1"/>
          </p:cNvSpPr>
          <p:nvPr>
            <p:ph type="sldNum" sz="quarter" idx="10"/>
          </p:nvPr>
        </p:nvSpPr>
        <p:spPr/>
        <p:txBody>
          <a:bodyPr/>
          <a:lstStyle/>
          <a:p>
            <a:fld id="{90D2341A-8BA4-234E-90D5-92E06D6FE10F}" type="slidenum">
              <a:rPr lang="en-US" smtClean="0"/>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ln/>
        </p:spPr>
      </p:sp>
      <p:sp>
        <p:nvSpPr>
          <p:cNvPr id="65539" name="Notes Placeholder 2"/>
          <p:cNvSpPr>
            <a:spLocks noGrp="1"/>
          </p:cNvSpPr>
          <p:nvPr>
            <p:ph type="body" idx="1"/>
          </p:nvPr>
        </p:nvSpPr>
        <p:spPr>
          <a:noFill/>
          <a:ln/>
        </p:spPr>
        <p:txBody>
          <a:bodyPr/>
          <a:lstStyle/>
          <a:p>
            <a:r>
              <a:rPr lang="en-US" dirty="0" smtClean="0"/>
              <a:t>This tree has a problem with some of its roots.  Although</a:t>
            </a:r>
            <a:r>
              <a:rPr lang="en-US" baseline="0" dirty="0" smtClean="0"/>
              <a:t> there is a visible root flare on the right side, t</a:t>
            </a:r>
            <a:r>
              <a:rPr lang="en-US" dirty="0" smtClean="0"/>
              <a:t>here is probably a girdling root on the left side, which has prevented the tree from establishing a good root flare.  The tree isn’t as well anchored on that side. </a:t>
            </a:r>
          </a:p>
          <a:p>
            <a:endParaRPr lang="en-US" dirty="0" smtClean="0"/>
          </a:p>
          <a:p>
            <a:r>
              <a:rPr lang="en-US" dirty="0" smtClean="0"/>
              <a:t>Attention to roots while planting a tree is the first step toward a healthy, long-living tree.</a:t>
            </a:r>
          </a:p>
          <a:p>
            <a:endParaRPr lang="en-US" dirty="0" smtClean="0"/>
          </a:p>
        </p:txBody>
      </p:sp>
      <p:sp>
        <p:nvSpPr>
          <p:cNvPr id="65540" name="Slide Number Placeholder 3"/>
          <p:cNvSpPr>
            <a:spLocks noGrp="1"/>
          </p:cNvSpPr>
          <p:nvPr>
            <p:ph type="sldNum" sz="quarter" idx="5"/>
          </p:nvPr>
        </p:nvSpPr>
        <p:spPr>
          <a:noFill/>
        </p:spPr>
        <p:txBody>
          <a:bodyPr/>
          <a:lstStyle/>
          <a:p>
            <a:fld id="{A9AE5A82-7C28-4028-9C8E-8A35F2A72A6C}" type="slidenum">
              <a:rPr lang="en-US"/>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 cross section of the trunk of a tree reveals</a:t>
            </a:r>
            <a:r>
              <a:rPr lang="en-US" baseline="0" dirty="0" smtClean="0"/>
              <a:t> a very narrow band of living tissue layers just inside the bark.  </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Immediately inside is the phloem, a thin layer of “pipes” that carry glucose from the leaves to other parts of the tree, including the roots.  Inside the phloem is the cambium, a very thin layer of undifferentiated cells that can become whatever the tree needs – phloem or xylem (which is the next layer in).  The xylem is a system of “pipes” that carry water and nutrients from the roots up to the leaves and other parts of the tree.  The creation of phloem and xylem cells continues throughout the growing season, but happens faster in the early part of the year and slows down in the fall.  This is what causes the growth rings, which you can count to discover the age of the tree. </a:t>
            </a:r>
          </a:p>
          <a:p>
            <a:endParaRPr lang="en-US" baseline="0" dirty="0" smtClean="0"/>
          </a:p>
        </p:txBody>
      </p:sp>
      <p:sp>
        <p:nvSpPr>
          <p:cNvPr id="4" name="Slide Number Placeholder 3"/>
          <p:cNvSpPr>
            <a:spLocks noGrp="1"/>
          </p:cNvSpPr>
          <p:nvPr>
            <p:ph type="sldNum" sz="quarter" idx="10"/>
          </p:nvPr>
        </p:nvSpPr>
        <p:spPr/>
        <p:txBody>
          <a:bodyPr/>
          <a:lstStyle/>
          <a:p>
            <a:fld id="{90D2341A-8BA4-234E-90D5-92E06D6FE10F}" type="slidenum">
              <a:rPr lang="en-US" smtClean="0"/>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a:ln/>
        </p:spPr>
      </p:sp>
      <p:sp>
        <p:nvSpPr>
          <p:cNvPr id="104451" name="Notes Placeholder 2"/>
          <p:cNvSpPr>
            <a:spLocks noGrp="1"/>
          </p:cNvSpPr>
          <p:nvPr>
            <p:ph type="body" idx="1"/>
          </p:nvPr>
        </p:nvSpPr>
        <p:spPr>
          <a:noFill/>
          <a:ln/>
        </p:spPr>
        <p:txBody>
          <a:bodyPr/>
          <a:lstStyle/>
          <a:p>
            <a:r>
              <a:rPr lang="en-US" dirty="0" smtClean="0"/>
              <a:t>A</a:t>
            </a:r>
            <a:r>
              <a:rPr lang="en-US" baseline="0" dirty="0" smtClean="0"/>
              <a:t> way to judge the growth rate of the tree is by the length of twig growth between the terminal bud at the end of the twig and the ridges that indicate where last year’s terminal bud was located.  As the tree ages, the twig and trunk growth may slow, but there should still be discernible growth each year.</a:t>
            </a:r>
          </a:p>
          <a:p>
            <a:r>
              <a:rPr lang="en-US" dirty="0" smtClean="0"/>
              <a:t>The photo on the left shows what a year’s</a:t>
            </a:r>
            <a:r>
              <a:rPr lang="en-US" baseline="0" dirty="0" smtClean="0"/>
              <a:t> </a:t>
            </a:r>
            <a:r>
              <a:rPr lang="en-US" dirty="0" smtClean="0"/>
              <a:t>growth looks like.</a:t>
            </a:r>
          </a:p>
        </p:txBody>
      </p:sp>
      <p:sp>
        <p:nvSpPr>
          <p:cNvPr id="104452" name="Slide Number Placeholder 3"/>
          <p:cNvSpPr>
            <a:spLocks noGrp="1"/>
          </p:cNvSpPr>
          <p:nvPr>
            <p:ph type="sldNum" sz="quarter" idx="5"/>
          </p:nvPr>
        </p:nvSpPr>
        <p:spPr>
          <a:noFill/>
        </p:spPr>
        <p:txBody>
          <a:bodyPr/>
          <a:lstStyle/>
          <a:p>
            <a:fld id="{49412376-69A6-474C-96BC-4ED4539B12A9}" type="slidenum">
              <a:rPr lang="en-US"/>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a:ln/>
        </p:spPr>
      </p:sp>
      <p:sp>
        <p:nvSpPr>
          <p:cNvPr id="99331" name="Notes Placeholder 2"/>
          <p:cNvSpPr>
            <a:spLocks noGrp="1"/>
          </p:cNvSpPr>
          <p:nvPr>
            <p:ph type="body" idx="1"/>
          </p:nvPr>
        </p:nvSpPr>
        <p:spPr>
          <a:noFill/>
          <a:ln/>
        </p:spPr>
        <p:txBody>
          <a:bodyPr/>
          <a:lstStyle/>
          <a:p>
            <a:r>
              <a:rPr lang="en-US" dirty="0" smtClean="0"/>
              <a:t>Suckers grow at the base of a tree as a cry for help.  The branching is very weak, so you should remove the suckers.  Don’t just cut them off – if you cut off one, two will grow.  If you cut off those two, four will grow.   Instead, twist and pull the suckers when they are small to remove the growth tissue at the base of the sucker.</a:t>
            </a:r>
          </a:p>
        </p:txBody>
      </p:sp>
      <p:sp>
        <p:nvSpPr>
          <p:cNvPr id="99332" name="Slide Number Placeholder 3"/>
          <p:cNvSpPr>
            <a:spLocks noGrp="1"/>
          </p:cNvSpPr>
          <p:nvPr>
            <p:ph type="sldNum" sz="quarter" idx="5"/>
          </p:nvPr>
        </p:nvSpPr>
        <p:spPr>
          <a:noFill/>
        </p:spPr>
        <p:txBody>
          <a:bodyPr/>
          <a:lstStyle/>
          <a:p>
            <a:fld id="{ACE2F8A4-55A5-4FDD-8F1B-5B441A695FE0}" type="slidenum">
              <a:rPr lang="en-US"/>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p:spPr>
      </p:sp>
      <p:sp>
        <p:nvSpPr>
          <p:cNvPr id="3" name="Notes Placeholder 2"/>
          <p:cNvSpPr>
            <a:spLocks noGrp="1"/>
          </p:cNvSpPr>
          <p:nvPr>
            <p:ph type="body" idx="1"/>
          </p:nvPr>
        </p:nvSpPr>
        <p:spPr/>
        <p:txBody>
          <a:bodyPr>
            <a:normAutofit/>
          </a:bodyPr>
          <a:lstStyle/>
          <a:p>
            <a:r>
              <a:rPr lang="en-US" baseline="0" dirty="0" smtClean="0"/>
              <a:t>Trees are an important part of our community infrastructure.  In the past, the word “infrastructure” most often referred to buildings, roads, power supplies and the storm sewer pipes underground.  In more recent years, the contribution of plants to the functionality of our society has been recognized, and the word “green infrastructure” has become part of the vernacular.  Trees have so MANY benefits – all of these listed here and more. </a:t>
            </a:r>
            <a:endParaRPr lang="en-US" dirty="0"/>
          </a:p>
        </p:txBody>
      </p:sp>
      <p:sp>
        <p:nvSpPr>
          <p:cNvPr id="4" name="Slide Number Placeholder 3"/>
          <p:cNvSpPr>
            <a:spLocks noGrp="1"/>
          </p:cNvSpPr>
          <p:nvPr>
            <p:ph type="sldNum" sz="quarter" idx="10"/>
          </p:nvPr>
        </p:nvSpPr>
        <p:spPr/>
        <p:txBody>
          <a:bodyPr/>
          <a:lstStyle/>
          <a:p>
            <a:fld id="{C45F4075-1395-4294-8FE7-6B96F502DB54}" type="slidenum">
              <a:rPr lang="en-US" smtClean="0"/>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a:ln/>
        </p:spPr>
      </p:sp>
      <p:sp>
        <p:nvSpPr>
          <p:cNvPr id="125955" name="Notes Placeholder 2"/>
          <p:cNvSpPr>
            <a:spLocks noGrp="1"/>
          </p:cNvSpPr>
          <p:nvPr>
            <p:ph type="body" idx="1"/>
          </p:nvPr>
        </p:nvSpPr>
        <p:spPr>
          <a:noFill/>
          <a:ln/>
        </p:spPr>
        <p:txBody>
          <a:bodyPr/>
          <a:lstStyle/>
          <a:p>
            <a:r>
              <a:rPr lang="en-US" dirty="0" smtClean="0"/>
              <a:t>In photosynthesis, chlorophyll in the leaf collects energy from the sun, and through a chemical reaction combines carbon dioxide and water to create glucose – a sugar.  This glucose is used by the tree to grow and live, and through a process called respiration, is broken down into energy, water vapor and oxygen.  </a:t>
            </a:r>
          </a:p>
        </p:txBody>
      </p:sp>
      <p:sp>
        <p:nvSpPr>
          <p:cNvPr id="125956" name="Slide Number Placeholder 3"/>
          <p:cNvSpPr>
            <a:spLocks noGrp="1"/>
          </p:cNvSpPr>
          <p:nvPr>
            <p:ph type="sldNum" sz="quarter" idx="5"/>
          </p:nvPr>
        </p:nvSpPr>
        <p:spPr>
          <a:noFill/>
        </p:spPr>
        <p:txBody>
          <a:bodyPr/>
          <a:lstStyle/>
          <a:p>
            <a:fld id="{AD474FC0-7D12-41E1-9027-C7014B77174A}" type="slidenum">
              <a:rPr lang="en-US"/>
              <a:pPr/>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Trees also release</a:t>
            </a:r>
            <a:r>
              <a:rPr lang="en-US" baseline="0" dirty="0" smtClean="0"/>
              <a:t> water vapor into the atmosphere through transpiration from their leaves, which is akin to perspiration in human beings.  </a:t>
            </a:r>
          </a:p>
          <a:p>
            <a:endParaRPr lang="en-US" baseline="0" dirty="0" smtClean="0"/>
          </a:p>
          <a:p>
            <a:r>
              <a:rPr lang="en-US" baseline="0" dirty="0" smtClean="0"/>
              <a:t>Between respiration and transpiration, most of the water taken up by the tree is either used or released.  It is partly through these processes that trees function as Green Infrastructure.</a:t>
            </a:r>
          </a:p>
          <a:p>
            <a:endParaRPr lang="en-US" dirty="0"/>
          </a:p>
        </p:txBody>
      </p:sp>
      <p:sp>
        <p:nvSpPr>
          <p:cNvPr id="4" name="Slide Number Placeholder 3"/>
          <p:cNvSpPr>
            <a:spLocks noGrp="1"/>
          </p:cNvSpPr>
          <p:nvPr>
            <p:ph type="sldNum" sz="quarter" idx="10"/>
          </p:nvPr>
        </p:nvSpPr>
        <p:spPr/>
        <p:txBody>
          <a:bodyPr/>
          <a:lstStyle/>
          <a:p>
            <a:fld id="{90D2341A-8BA4-234E-90D5-92E06D6FE10F}" type="slidenum">
              <a:rPr lang="en-US" smtClean="0"/>
              <a:pPr/>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Now that we know how a tree works, it is easy to understand how important it is to plant the tree properly.</a:t>
            </a:r>
            <a:endParaRPr lang="en-US" dirty="0"/>
          </a:p>
        </p:txBody>
      </p:sp>
      <p:sp>
        <p:nvSpPr>
          <p:cNvPr id="4" name="Slide Number Placeholder 3"/>
          <p:cNvSpPr>
            <a:spLocks noGrp="1"/>
          </p:cNvSpPr>
          <p:nvPr>
            <p:ph type="sldNum" sz="quarter" idx="10"/>
          </p:nvPr>
        </p:nvSpPr>
        <p:spPr/>
        <p:txBody>
          <a:bodyPr/>
          <a:lstStyle/>
          <a:p>
            <a:fld id="{90D2341A-8BA4-234E-90D5-92E06D6FE10F}" type="slidenum">
              <a:rPr lang="en-US" smtClean="0"/>
              <a:pPr/>
              <a:t>32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roots of trees buried too deep cannot get the oxygen and water that they need to survive.  Plant</a:t>
            </a:r>
            <a:r>
              <a:rPr lang="en-US" baseline="0" dirty="0" smtClean="0"/>
              <a:t> young trees with the first major root just below the surface of the ground.  This allows the root flair to be above ground where it belongs.  </a:t>
            </a:r>
          </a:p>
          <a:p>
            <a:r>
              <a:rPr lang="en-US" baseline="0" dirty="0" smtClean="0"/>
              <a:t>Burying too deep is a major reason why trees do not survive.  This causes additional roots, called adventitious roots, to form closer to the surface, where they often circle and strangle the trunk.  </a:t>
            </a:r>
          </a:p>
          <a:p>
            <a:endParaRPr lang="en-US" baseline="0" dirty="0" smtClean="0"/>
          </a:p>
          <a:p>
            <a:r>
              <a:rPr lang="en-US" baseline="0" dirty="0" smtClean="0"/>
              <a:t>The photo on the lower left shows a depression where a root was girdling the trunk, but was removed.  The larger circling roots will also become a problem as the trunk expands.  The lighter colored bark on the trunk indicates the level where the soil had been – clearly this tree was planted too deep.</a:t>
            </a:r>
            <a:endParaRPr lang="en-US" dirty="0"/>
          </a:p>
        </p:txBody>
      </p:sp>
      <p:sp>
        <p:nvSpPr>
          <p:cNvPr id="4" name="Slide Number Placeholder 3"/>
          <p:cNvSpPr>
            <a:spLocks noGrp="1"/>
          </p:cNvSpPr>
          <p:nvPr>
            <p:ph type="sldNum" sz="quarter" idx="10"/>
          </p:nvPr>
        </p:nvSpPr>
        <p:spPr/>
        <p:txBody>
          <a:bodyPr/>
          <a:lstStyle/>
          <a:p>
            <a:fld id="{510297E8-8359-4237-B323-AC9A7BEE1D0D}" type="slidenum">
              <a:rPr lang="en-US" smtClean="0"/>
              <a:pPr/>
              <a:t>33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a:t>
            </a:r>
            <a:r>
              <a:rPr lang="en-US" baseline="0" dirty="0" smtClean="0"/>
              <a:t> graft is often mistaken for the root flare.  The graft is a swollen area where the strong root stock from one species is attached to the trunk of another tree that has desired characteristics such as a particular color of flower.  Although the trunk is swollen there, it is NOT where the first root emerges from the stem.   </a:t>
            </a:r>
            <a:endParaRPr lang="en-US" dirty="0"/>
          </a:p>
        </p:txBody>
      </p:sp>
      <p:sp>
        <p:nvSpPr>
          <p:cNvPr id="4" name="Slide Number Placeholder 3"/>
          <p:cNvSpPr>
            <a:spLocks noGrp="1"/>
          </p:cNvSpPr>
          <p:nvPr>
            <p:ph type="sldNum" sz="quarter" idx="10"/>
          </p:nvPr>
        </p:nvSpPr>
        <p:spPr/>
        <p:txBody>
          <a:bodyPr/>
          <a:lstStyle/>
          <a:p>
            <a:fld id="{90D2341A-8BA4-234E-90D5-92E06D6FE10F}" type="slidenum">
              <a:rPr lang="en-US" smtClean="0"/>
              <a:pPr/>
              <a:t>34</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To</a:t>
            </a:r>
            <a:r>
              <a:rPr lang="en-US" baseline="0" dirty="0" smtClean="0"/>
              <a:t> plant properly, m</a:t>
            </a:r>
            <a:r>
              <a:rPr lang="en-US" dirty="0" smtClean="0"/>
              <a:t>easure the depth of the hole</a:t>
            </a:r>
            <a:r>
              <a:rPr lang="en-US" baseline="0" dirty="0" smtClean="0"/>
              <a:t> in comparison to the level of the root flare.  S</a:t>
            </a:r>
            <a:r>
              <a:rPr lang="en-US" dirty="0" smtClean="0"/>
              <a:t>pread the roots while planting so that they extend out</a:t>
            </a:r>
            <a:r>
              <a:rPr lang="en-US" baseline="0" dirty="0" smtClean="0"/>
              <a:t> like spokes of a wheel.  This gives them the chance to become strong anchoring roots in all directions.</a:t>
            </a:r>
            <a:endParaRPr lang="en-US" dirty="0"/>
          </a:p>
        </p:txBody>
      </p:sp>
      <p:sp>
        <p:nvSpPr>
          <p:cNvPr id="4" name="Slide Number Placeholder 3"/>
          <p:cNvSpPr>
            <a:spLocks noGrp="1"/>
          </p:cNvSpPr>
          <p:nvPr>
            <p:ph type="sldNum" sz="quarter" idx="10"/>
          </p:nvPr>
        </p:nvSpPr>
        <p:spPr/>
        <p:txBody>
          <a:bodyPr/>
          <a:lstStyle/>
          <a:p>
            <a:fld id="{90D2341A-8BA4-234E-90D5-92E06D6FE10F}" type="slidenum">
              <a:rPr lang="en-US" smtClean="0"/>
              <a:pPr/>
              <a:t>35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Watering at</a:t>
            </a:r>
            <a:r>
              <a:rPr lang="en-US" baseline="0" dirty="0" smtClean="0"/>
              <a:t> planting time is especially critical in order to settle the soil, filling any air pockets with soil and giving the tree a good initial drink after the shock of being transplanted.</a:t>
            </a:r>
            <a:endParaRPr lang="en-US" dirty="0"/>
          </a:p>
        </p:txBody>
      </p:sp>
      <p:sp>
        <p:nvSpPr>
          <p:cNvPr id="4" name="Slide Number Placeholder 3"/>
          <p:cNvSpPr>
            <a:spLocks noGrp="1"/>
          </p:cNvSpPr>
          <p:nvPr>
            <p:ph type="sldNum" sz="quarter" idx="10"/>
          </p:nvPr>
        </p:nvSpPr>
        <p:spPr/>
        <p:txBody>
          <a:bodyPr/>
          <a:lstStyle/>
          <a:p>
            <a:fld id="{90D2341A-8BA4-234E-90D5-92E06D6FE10F}" type="slidenum">
              <a:rPr lang="en-US" smtClean="0"/>
              <a:pPr/>
              <a:t>36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Mulch is important for all trees, because</a:t>
            </a:r>
            <a:r>
              <a:rPr lang="en-US" baseline="0" dirty="0" smtClean="0"/>
              <a:t> it imitates the leaf drop that happens in the forest.  Mulch holds moisture in the soil underneath, prevents weeds, moderates soil temperature, provides nutrients when it decomposes, and prevents mowers and string trimmers from damaging the tree.  </a:t>
            </a:r>
            <a:endParaRPr lang="en-US" dirty="0" smtClean="0"/>
          </a:p>
          <a:p>
            <a:r>
              <a:rPr lang="en-US" dirty="0" smtClean="0"/>
              <a:t>The easiest</a:t>
            </a:r>
            <a:r>
              <a:rPr lang="en-US" baseline="0" dirty="0" smtClean="0"/>
              <a:t> </a:t>
            </a:r>
            <a:r>
              <a:rPr lang="en-US" dirty="0" smtClean="0"/>
              <a:t>way to remember the proper</a:t>
            </a:r>
            <a:r>
              <a:rPr lang="en-US" baseline="0" dirty="0" smtClean="0"/>
              <a:t> mulching technique is the 3-3-3 rule.   Apply hardwood mulch no deeper than 3 inches, placed no closer than 3 inches from the trunk and never touching it, and 3 feet in radius if possible.</a:t>
            </a:r>
            <a:endParaRPr lang="en-US" dirty="0"/>
          </a:p>
        </p:txBody>
      </p:sp>
      <p:sp>
        <p:nvSpPr>
          <p:cNvPr id="4" name="Slide Number Placeholder 3"/>
          <p:cNvSpPr>
            <a:spLocks noGrp="1"/>
          </p:cNvSpPr>
          <p:nvPr>
            <p:ph type="sldNum" sz="quarter" idx="10"/>
          </p:nvPr>
        </p:nvSpPr>
        <p:spPr/>
        <p:txBody>
          <a:bodyPr/>
          <a:lstStyle/>
          <a:p>
            <a:fld id="{90D2341A-8BA4-234E-90D5-92E06D6FE10F}" type="slidenum">
              <a:rPr lang="en-US" smtClean="0"/>
              <a:pPr/>
              <a:t>37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first 2 years after a tree is transplanted</a:t>
            </a:r>
            <a:r>
              <a:rPr lang="en-US" baseline="0" dirty="0" smtClean="0"/>
              <a:t> are the most critical for a long, healthy life.  This is the time during which the roots grow enough to support the tree with water, nutrients and stability – known as the establishment period.  </a:t>
            </a:r>
            <a:endParaRPr lang="en-US" dirty="0"/>
          </a:p>
        </p:txBody>
      </p:sp>
      <p:sp>
        <p:nvSpPr>
          <p:cNvPr id="4" name="Slide Number Placeholder 3"/>
          <p:cNvSpPr>
            <a:spLocks noGrp="1"/>
          </p:cNvSpPr>
          <p:nvPr>
            <p:ph type="sldNum" sz="quarter" idx="10"/>
          </p:nvPr>
        </p:nvSpPr>
        <p:spPr/>
        <p:txBody>
          <a:bodyPr/>
          <a:lstStyle/>
          <a:p>
            <a:fld id="{90D2341A-8BA4-234E-90D5-92E06D6FE10F}" type="slidenum">
              <a:rPr lang="en-US" smtClean="0"/>
              <a:pPr/>
              <a:t>38</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Rot="1" noChangeAspect="1" noChangeArrowheads="1" noTextEdit="1"/>
          </p:cNvSpPr>
          <p:nvPr>
            <p:ph type="sldImg"/>
          </p:nvPr>
        </p:nvSpPr>
        <p:spPr>
          <a:ln/>
        </p:spPr>
      </p:sp>
      <p:sp>
        <p:nvSpPr>
          <p:cNvPr id="75779" name="Rectangle 3"/>
          <p:cNvSpPr>
            <a:spLocks noGrp="1" noChangeArrowheads="1"/>
          </p:cNvSpPr>
          <p:nvPr>
            <p:ph type="body" idx="1"/>
          </p:nvPr>
        </p:nvSpPr>
        <p:spPr>
          <a:noFill/>
          <a:ln w="9525"/>
        </p:spPr>
        <p:txBody>
          <a:bodyPr/>
          <a:lstStyle/>
          <a:p>
            <a:r>
              <a:rPr lang="en-US" dirty="0" smtClean="0"/>
              <a:t>Just like any plant, all trees need air, water, nutrients</a:t>
            </a:r>
            <a:r>
              <a:rPr lang="en-US" baseline="0" dirty="0" smtClean="0"/>
              <a:t> and space to grow – regardless of whether planted in a rain garden, a riparian buffer or a tree pit.  </a:t>
            </a:r>
          </a:p>
          <a:p>
            <a:endParaRPr lang="en-US" dirty="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Right now, we’ll just focus on the contribution</a:t>
            </a:r>
            <a:r>
              <a:rPr lang="en-US" baseline="0" dirty="0" smtClean="0"/>
              <a:t> trees make to controlling stormwater runoff.  Even a short, light rainfall can produce a lot of water.  Let’s see what happens to those 27,000 gallons of water.</a:t>
            </a:r>
            <a:endParaRPr lang="en-US" dirty="0"/>
          </a:p>
        </p:txBody>
      </p:sp>
      <p:sp>
        <p:nvSpPr>
          <p:cNvPr id="4" name="Slide Number Placeholder 3"/>
          <p:cNvSpPr>
            <a:spLocks noGrp="1"/>
          </p:cNvSpPr>
          <p:nvPr>
            <p:ph type="sldNum" sz="quarter" idx="10"/>
          </p:nvPr>
        </p:nvSpPr>
        <p:spPr/>
        <p:txBody>
          <a:bodyPr/>
          <a:lstStyle/>
          <a:p>
            <a:fld id="{90D2341A-8BA4-234E-90D5-92E06D6FE10F}" type="slidenum">
              <a:rPr lang="en-US" smtClean="0"/>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If the soil</a:t>
            </a:r>
            <a:r>
              <a:rPr lang="en-US" baseline="0" dirty="0" smtClean="0"/>
              <a:t> over the roots is compacted or covered with competing plants, water and air will not penetrate to the roots where needed.  It is simple to carefully cultivate the area around the trunk, loosening the soil and removing the weeds.</a:t>
            </a:r>
            <a:endParaRPr lang="en-US" dirty="0"/>
          </a:p>
        </p:txBody>
      </p:sp>
      <p:sp>
        <p:nvSpPr>
          <p:cNvPr id="4" name="Slide Number Placeholder 3"/>
          <p:cNvSpPr>
            <a:spLocks noGrp="1"/>
          </p:cNvSpPr>
          <p:nvPr>
            <p:ph type="sldNum" sz="quarter" idx="10"/>
          </p:nvPr>
        </p:nvSpPr>
        <p:spPr/>
        <p:txBody>
          <a:bodyPr/>
          <a:lstStyle/>
          <a:p>
            <a:fld id="{90D2341A-8BA4-234E-90D5-92E06D6FE10F}" type="slidenum">
              <a:rPr lang="en-US" smtClean="0"/>
              <a:pPr/>
              <a:t>40</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Mulch imitates</a:t>
            </a:r>
            <a:r>
              <a:rPr lang="en-US" baseline="0" dirty="0" smtClean="0"/>
              <a:t> the roles of fallen leaves in a forest – replenishing nutrients to the soil, moderating the temperature and preventing competitors from sprouting.  In an urban setting, it also prevents lawnmower damage.</a:t>
            </a:r>
            <a:endParaRPr lang="en-US" dirty="0"/>
          </a:p>
        </p:txBody>
      </p:sp>
      <p:sp>
        <p:nvSpPr>
          <p:cNvPr id="4" name="Slide Number Placeholder 3"/>
          <p:cNvSpPr>
            <a:spLocks noGrp="1"/>
          </p:cNvSpPr>
          <p:nvPr>
            <p:ph type="sldNum" sz="quarter" idx="10"/>
          </p:nvPr>
        </p:nvSpPr>
        <p:spPr/>
        <p:txBody>
          <a:bodyPr/>
          <a:lstStyle/>
          <a:p>
            <a:fld id="{90D2341A-8BA4-234E-90D5-92E06D6FE10F}" type="slidenum">
              <a:rPr lang="en-US" smtClean="0"/>
              <a:pPr/>
              <a:t>41</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Research has shown that turf grass inhibits the healthy growth of tree roots.  So it is important to prevent</a:t>
            </a:r>
            <a:r>
              <a:rPr lang="en-US" baseline="0" dirty="0" smtClean="0"/>
              <a:t> turf from growing next to the trunks of trees.</a:t>
            </a:r>
            <a:endParaRPr lang="en-US" dirty="0"/>
          </a:p>
        </p:txBody>
      </p:sp>
      <p:sp>
        <p:nvSpPr>
          <p:cNvPr id="4" name="Slide Number Placeholder 3"/>
          <p:cNvSpPr>
            <a:spLocks noGrp="1"/>
          </p:cNvSpPr>
          <p:nvPr>
            <p:ph type="sldNum" sz="quarter" idx="10"/>
          </p:nvPr>
        </p:nvSpPr>
        <p:spPr/>
        <p:txBody>
          <a:bodyPr/>
          <a:lstStyle/>
          <a:p>
            <a:fld id="{90D2341A-8BA4-234E-90D5-92E06D6FE10F}" type="slidenum">
              <a:rPr lang="en-US" smtClean="0"/>
              <a:pPr/>
              <a:t>42</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Remember</a:t>
            </a:r>
            <a:r>
              <a:rPr lang="en-US" baseline="0" dirty="0" smtClean="0"/>
              <a:t> the 3-3-3 rule when re-applying mulch.  Never build the mulch up into a “mulch volcano” around the trunk or allow  it to touch the trunk!  This can rot the bark and leave the trunk susceptible to diseases and pests.</a:t>
            </a:r>
            <a:endParaRPr lang="en-US" dirty="0"/>
          </a:p>
        </p:txBody>
      </p:sp>
      <p:sp>
        <p:nvSpPr>
          <p:cNvPr id="4" name="Slide Number Placeholder 3"/>
          <p:cNvSpPr>
            <a:spLocks noGrp="1"/>
          </p:cNvSpPr>
          <p:nvPr>
            <p:ph type="sldNum" sz="quarter" idx="10"/>
          </p:nvPr>
        </p:nvSpPr>
        <p:spPr/>
        <p:txBody>
          <a:bodyPr/>
          <a:lstStyle/>
          <a:p>
            <a:fld id="{90D2341A-8BA4-234E-90D5-92E06D6FE10F}" type="slidenum">
              <a:rPr lang="en-US" smtClean="0"/>
              <a:pPr/>
              <a:t>43</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 newly</a:t>
            </a:r>
            <a:r>
              <a:rPr lang="en-US" baseline="0" dirty="0" smtClean="0"/>
              <a:t> planted tree should be watered deeply once a week for the first two years.  If it rains, that counts!   Watering bags are often used to save time, but they only work if they are FILLED!  This one could use some water.  </a:t>
            </a:r>
          </a:p>
          <a:p>
            <a:r>
              <a:rPr lang="en-US" baseline="0" dirty="0" smtClean="0"/>
              <a:t>A less expensive and more reliable method is to drill several small holes in a 5-gallon bucket and fill it three times for 15 gallons of water that seep slowly into the soil.</a:t>
            </a:r>
            <a:endParaRPr lang="en-US" dirty="0"/>
          </a:p>
        </p:txBody>
      </p:sp>
      <p:sp>
        <p:nvSpPr>
          <p:cNvPr id="4" name="Slide Number Placeholder 3"/>
          <p:cNvSpPr>
            <a:spLocks noGrp="1"/>
          </p:cNvSpPr>
          <p:nvPr>
            <p:ph type="sldNum" sz="quarter" idx="10"/>
          </p:nvPr>
        </p:nvSpPr>
        <p:spPr/>
        <p:txBody>
          <a:bodyPr/>
          <a:lstStyle/>
          <a:p>
            <a:fld id="{90D2341A-8BA4-234E-90D5-92E06D6FE10F}" type="slidenum">
              <a:rPr lang="en-US" smtClean="0"/>
              <a:pPr/>
              <a:t>44</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a:ln>
            <a:miter lim="800000"/>
            <a:headEnd/>
            <a:tailEnd/>
          </a:ln>
        </p:spPr>
        <p:txBody>
          <a:bodyPr/>
          <a:lstStyle/>
          <a:p>
            <a:fld id="{959384B9-6E76-4F12-99F3-4E821494E4D0}" type="slidenum">
              <a:rPr lang="en-US" altLang="en-US" smtClean="0">
                <a:cs typeface="Arial" charset="0"/>
              </a:rPr>
              <a:pPr/>
              <a:t>45</a:t>
            </a:fld>
            <a:endParaRPr lang="en-US" altLang="en-US" smtClean="0">
              <a:cs typeface="Arial" charset="0"/>
            </a:endParaRPr>
          </a:p>
        </p:txBody>
      </p:sp>
      <p:sp>
        <p:nvSpPr>
          <p:cNvPr id="96259"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a:noFill/>
        </p:spPr>
        <p:txBody>
          <a:bodyPr/>
          <a:lstStyle/>
          <a:p>
            <a:pPr eaLnBrk="1" hangingPunct="1"/>
            <a:r>
              <a:rPr lang="en-US" altLang="en-US" dirty="0" smtClean="0"/>
              <a:t>Remain on the ground when working with trees.   No one should work off of a ladder, especially if using power tools.  </a:t>
            </a:r>
          </a:p>
          <a:p>
            <a:pPr eaLnBrk="1" hangingPunct="1"/>
            <a:r>
              <a:rPr lang="en-US" altLang="en-US" dirty="0" smtClean="0"/>
              <a:t>Hire qualified professionals such as ISA Certified Arborists to handle tree work</a:t>
            </a:r>
            <a:r>
              <a:rPr lang="en-US" altLang="en-US" baseline="0" dirty="0" smtClean="0"/>
              <a:t> that is beyond your expertise.   This includes any tree that is within 10 feet of an energized utility line.</a:t>
            </a:r>
            <a:endParaRPr lang="en-US" altLang="en-US" dirty="0" smtClean="0"/>
          </a:p>
          <a:p>
            <a:pPr eaLnBrk="1" hangingPunct="1"/>
            <a:r>
              <a:rPr lang="en-US" altLang="en-US" dirty="0" smtClean="0"/>
              <a:t>All pruning and tree work must adhere to ANSI Z133 safety standards and state and local regulations.</a:t>
            </a:r>
          </a:p>
          <a:p>
            <a:pPr eaLnBrk="1" hangingPunct="1"/>
            <a:endParaRPr lang="en-US" altLang="en-US" dirty="0"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Use bypass pruners to remove branches</a:t>
            </a:r>
            <a:r>
              <a:rPr lang="en-US" baseline="0" dirty="0" smtClean="0"/>
              <a:t> up to ½ inch in diameter.  Bypass tools are like scissors.  The two sharp blades move past one another, making a clean cut.</a:t>
            </a:r>
            <a:endParaRPr lang="en-US" dirty="0"/>
          </a:p>
        </p:txBody>
      </p:sp>
      <p:sp>
        <p:nvSpPr>
          <p:cNvPr id="4" name="Slide Number Placeholder 3"/>
          <p:cNvSpPr>
            <a:spLocks noGrp="1"/>
          </p:cNvSpPr>
          <p:nvPr>
            <p:ph type="sldNum" sz="quarter" idx="10"/>
          </p:nvPr>
        </p:nvSpPr>
        <p:spPr/>
        <p:txBody>
          <a:bodyPr/>
          <a:lstStyle/>
          <a:p>
            <a:fld id="{90D2341A-8BA4-234E-90D5-92E06D6FE10F}" type="slidenum">
              <a:rPr lang="en-US" smtClean="0"/>
              <a:pPr/>
              <a:t>46</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Anvil pruners have one sharp blade that pushes against</a:t>
            </a:r>
            <a:r>
              <a:rPr lang="en-US" baseline="0" dirty="0" smtClean="0"/>
              <a:t> a flat surface.  </a:t>
            </a:r>
            <a:r>
              <a:rPr lang="en-US" dirty="0" smtClean="0"/>
              <a:t>Do not use anvil pruners on living branches </a:t>
            </a:r>
            <a:r>
              <a:rPr lang="en-US" baseline="0" dirty="0" smtClean="0"/>
              <a:t>because they will damage the tissues.  </a:t>
            </a:r>
            <a:endParaRPr lang="en-US" dirty="0"/>
          </a:p>
        </p:txBody>
      </p:sp>
      <p:sp>
        <p:nvSpPr>
          <p:cNvPr id="4" name="Slide Number Placeholder 3"/>
          <p:cNvSpPr>
            <a:spLocks noGrp="1"/>
          </p:cNvSpPr>
          <p:nvPr>
            <p:ph type="sldNum" sz="quarter" idx="10"/>
          </p:nvPr>
        </p:nvSpPr>
        <p:spPr/>
        <p:txBody>
          <a:bodyPr/>
          <a:lstStyle/>
          <a:p>
            <a:fld id="{90D2341A-8BA4-234E-90D5-92E06D6FE10F}" type="slidenum">
              <a:rPr lang="en-US" smtClean="0"/>
              <a:pPr/>
              <a:t>47</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For branches larger than ½ inch but less</a:t>
            </a:r>
            <a:r>
              <a:rPr lang="en-US" baseline="0" dirty="0" smtClean="0"/>
              <a:t> than 2 inches, a bypass lopper is best. </a:t>
            </a:r>
            <a:endParaRPr lang="en-US" dirty="0"/>
          </a:p>
        </p:txBody>
      </p:sp>
      <p:sp>
        <p:nvSpPr>
          <p:cNvPr id="4" name="Slide Number Placeholder 3"/>
          <p:cNvSpPr>
            <a:spLocks noGrp="1"/>
          </p:cNvSpPr>
          <p:nvPr>
            <p:ph type="sldNum" sz="quarter" idx="10"/>
          </p:nvPr>
        </p:nvSpPr>
        <p:spPr/>
        <p:txBody>
          <a:bodyPr/>
          <a:lstStyle/>
          <a:p>
            <a:fld id="{90D2341A-8BA4-234E-90D5-92E06D6FE10F}" type="slidenum">
              <a:rPr lang="en-US" smtClean="0"/>
              <a:pPr/>
              <a:t>48</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For branches</a:t>
            </a:r>
            <a:r>
              <a:rPr lang="en-US" baseline="0" dirty="0" smtClean="0"/>
              <a:t> over 2 inches in diameter, use a hand saw so that the cut will be clean and precise.  </a:t>
            </a:r>
            <a:endParaRPr lang="en-US" dirty="0"/>
          </a:p>
        </p:txBody>
      </p:sp>
      <p:sp>
        <p:nvSpPr>
          <p:cNvPr id="4" name="Slide Number Placeholder 3"/>
          <p:cNvSpPr>
            <a:spLocks noGrp="1"/>
          </p:cNvSpPr>
          <p:nvPr>
            <p:ph type="sldNum" sz="quarter" idx="10"/>
          </p:nvPr>
        </p:nvSpPr>
        <p:spPr/>
        <p:txBody>
          <a:bodyPr/>
          <a:lstStyle/>
          <a:p>
            <a:fld id="{90D2341A-8BA4-234E-90D5-92E06D6FE10F}" type="slidenum">
              <a:rPr lang="en-US" smtClean="0"/>
              <a:pPr/>
              <a:t>49</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p>
            <a:fld id="{53314F91-B87F-4BEF-963D-C17FD3481AC7}" type="slidenum">
              <a:rPr lang="en-US"/>
              <a:pPr/>
              <a:t>5</a:t>
            </a:fld>
            <a:endParaRPr lang="en-US"/>
          </a:p>
        </p:txBody>
      </p:sp>
      <p:sp>
        <p:nvSpPr>
          <p:cNvPr id="38915" name="Rectangle 2"/>
          <p:cNvSpPr>
            <a:spLocks noGrp="1" noRot="1" noChangeAspect="1" noChangeArrowheads="1" noTextEdit="1"/>
          </p:cNvSpPr>
          <p:nvPr>
            <p:ph type="sldImg"/>
          </p:nvPr>
        </p:nvSpPr>
        <p:spPr>
          <a:xfrm>
            <a:off x="1149350" y="692150"/>
            <a:ext cx="4552950" cy="3416300"/>
          </a:xfrm>
          <a:ln/>
        </p:spPr>
      </p:sp>
      <p:sp>
        <p:nvSpPr>
          <p:cNvPr id="38916" name="Rectangle 3"/>
          <p:cNvSpPr>
            <a:spLocks noGrp="1" noChangeArrowheads="1"/>
          </p:cNvSpPr>
          <p:nvPr>
            <p:ph type="body" idx="1"/>
          </p:nvPr>
        </p:nvSpPr>
        <p:spPr>
          <a:xfrm>
            <a:off x="913805" y="4343704"/>
            <a:ext cx="5030391" cy="4113892"/>
          </a:xfrm>
          <a:noFill/>
          <a:ln/>
        </p:spPr>
        <p:txBody>
          <a:bodyPr lIns="86598" tIns="43298" rIns="86598" bIns="43298"/>
          <a:lstStyle/>
          <a:p>
            <a:pPr eaLnBrk="1" hangingPunct="1"/>
            <a:r>
              <a:rPr lang="en-US" sz="1500" dirty="0" smtClean="0"/>
              <a:t>Under natural conditions almost</a:t>
            </a:r>
            <a:r>
              <a:rPr lang="en-US" sz="1500" baseline="0" dirty="0" smtClean="0"/>
              <a:t> all </a:t>
            </a:r>
            <a:r>
              <a:rPr lang="en-US" sz="1500" dirty="0" smtClean="0"/>
              <a:t>of the water from each rainfall event is intercepted by the forest and returned to the atmosphere through </a:t>
            </a:r>
            <a:r>
              <a:rPr lang="en-US" sz="1500" dirty="0" err="1" smtClean="0"/>
              <a:t>evapotranspiration</a:t>
            </a:r>
            <a:r>
              <a:rPr lang="en-US" sz="1500" dirty="0" smtClean="0"/>
              <a:t> or trapped on the forest floor and slowly infiltrated into the ground.  There is very little surface runoff.  The water that infiltrates is critical to maintaining the base flows of streams.  The temperature, volume, and quality of this base flow is crucial for helping to maintain the habitat for sensitive aquatic species like trout.   </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0D2341A-8BA4-234E-90D5-92E06D6FE10F}" type="slidenum">
              <a:rPr lang="en-US" smtClean="0"/>
              <a:pPr/>
              <a:t>50</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p>
            <a:fld id="{CCC90D0C-75FC-4E57-977F-C9215FBC63AD}" type="slidenum">
              <a:rPr lang="en-US"/>
              <a:pPr/>
              <a:t>51</a:t>
            </a:fld>
            <a:endParaRPr lang="en-US"/>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xfrm>
            <a:off x="914711" y="4344025"/>
            <a:ext cx="5028579" cy="4114488"/>
          </a:xfrm>
          <a:noFill/>
          <a:ln/>
        </p:spPr>
        <p:txBody>
          <a:bodyPr/>
          <a:lstStyle/>
          <a:p>
            <a:pPr eaLnBrk="1" hangingPunct="1"/>
            <a:r>
              <a:rPr lang="en-US" dirty="0" smtClean="0"/>
              <a:t>Branch wood and stem wood don’t form at the same time! A branch lays down wood early in the spring as in diagram #1.  Later in the year,</a:t>
            </a:r>
            <a:r>
              <a:rPr lang="en-US" baseline="0" dirty="0" smtClean="0"/>
              <a:t> t</a:t>
            </a:r>
            <a:r>
              <a:rPr lang="en-US" dirty="0" smtClean="0"/>
              <a:t>he trunk lays down its wood, enveloping the branch wood where the</a:t>
            </a:r>
            <a:r>
              <a:rPr lang="en-US" baseline="0" dirty="0" smtClean="0"/>
              <a:t> two</a:t>
            </a:r>
            <a:r>
              <a:rPr lang="en-US" dirty="0" smtClean="0"/>
              <a:t> meet, in diagram</a:t>
            </a:r>
            <a:r>
              <a:rPr lang="en-US" baseline="0" dirty="0" smtClean="0"/>
              <a:t> #2</a:t>
            </a:r>
            <a:r>
              <a:rPr lang="en-US" dirty="0" smtClean="0"/>
              <a:t>.  The same thing happens each year.  As a result, branch wood and trunk wood form a strong branch union. The wood at the union between the </a:t>
            </a:r>
            <a:r>
              <a:rPr lang="en-US" dirty="0" err="1" smtClean="0"/>
              <a:t>codominant</a:t>
            </a:r>
            <a:r>
              <a:rPr lang="en-US" dirty="0" smtClean="0"/>
              <a:t> stem on the right does not overlap. For that reason, the union between </a:t>
            </a:r>
            <a:r>
              <a:rPr lang="en-US" dirty="0" err="1" smtClean="0"/>
              <a:t>codominant</a:t>
            </a:r>
            <a:r>
              <a:rPr lang="en-US" dirty="0" smtClean="0"/>
              <a:t> stems is typically weaker than the union between a branch and the trunk.  If</a:t>
            </a:r>
            <a:r>
              <a:rPr lang="en-US" baseline="0" dirty="0" smtClean="0"/>
              <a:t> the two arms form a V-shaped union, the branch structure is unstable.</a:t>
            </a:r>
            <a:endParaRPr lang="en-US" dirty="0"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p>
            <a:fld id="{B9714BFD-12B3-450B-8893-0F2BA44B6EDA}" type="slidenum">
              <a:rPr lang="en-US" smtClean="0"/>
              <a:pPr/>
              <a:t>52</a:t>
            </a:fld>
            <a:endParaRPr lang="en-US" smtClean="0"/>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xfrm>
            <a:off x="914712" y="4344025"/>
            <a:ext cx="5028579" cy="4114488"/>
          </a:xfrm>
          <a:noFill/>
          <a:ln/>
        </p:spPr>
        <p:txBody>
          <a:bodyPr/>
          <a:lstStyle/>
          <a:p>
            <a:pPr eaLnBrk="1" hangingPunct="1"/>
            <a:r>
              <a:rPr lang="en-US" dirty="0" smtClean="0"/>
              <a:t>One indicator of a good branch attachment is a prominent branch bark ridge.  It is formed on the upper side of the branch union.  It is the result of new branch wood and new trunk wood pushing up into the union.  </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p>
            <a:fld id="{20A92E97-0179-48B1-BCC5-161D744C9847}" type="slidenum">
              <a:rPr lang="en-US" smtClean="0"/>
              <a:pPr/>
              <a:t>53</a:t>
            </a:fld>
            <a:endParaRPr lang="en-US" smtClean="0"/>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xfrm>
            <a:off x="914712" y="4344025"/>
            <a:ext cx="5028579" cy="4114488"/>
          </a:xfrm>
          <a:noFill/>
          <a:ln/>
        </p:spPr>
        <p:txBody>
          <a:bodyPr/>
          <a:lstStyle/>
          <a:p>
            <a:pPr eaLnBrk="1" hangingPunct="1"/>
            <a:r>
              <a:rPr lang="en-US" dirty="0" smtClean="0"/>
              <a:t>Some trees never develop a branch bark ridge.  Another indicator of a strong branch union is a swollen area at the base of the branch called the branch collar.  The branch collar is the result of years of overlapping branch and trunk wood shown in previous slides.  The branch collar contains</a:t>
            </a:r>
            <a:r>
              <a:rPr lang="en-US" baseline="0" dirty="0" smtClean="0"/>
              <a:t> cells with protective qualities in what is called the Branch Protection Zone.  These cells promote the formation of callous wood when the branch is removed or wounded.  For this reason it is important not to damage the branch collar when pruning.</a:t>
            </a:r>
            <a:endParaRPr lang="en-US" dirty="0"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tree on the left had a branch properly removed, without damaging</a:t>
            </a:r>
            <a:r>
              <a:rPr lang="en-US" baseline="0" dirty="0" smtClean="0"/>
              <a:t> the branch collar.  You can see that the callous wood has formed completely around the wound, sealing off the area from invasion by disease and pests. </a:t>
            </a:r>
          </a:p>
          <a:p>
            <a:r>
              <a:rPr lang="en-US" baseline="0" dirty="0" smtClean="0"/>
              <a:t>The tree on the right had its branch collar nicked at the top, so the protective callous wood could not completely form.</a:t>
            </a:r>
            <a:endParaRPr lang="en-US" dirty="0"/>
          </a:p>
        </p:txBody>
      </p:sp>
      <p:sp>
        <p:nvSpPr>
          <p:cNvPr id="4" name="Slide Number Placeholder 3"/>
          <p:cNvSpPr>
            <a:spLocks noGrp="1"/>
          </p:cNvSpPr>
          <p:nvPr>
            <p:ph type="sldNum" sz="quarter" idx="10"/>
          </p:nvPr>
        </p:nvSpPr>
        <p:spPr/>
        <p:txBody>
          <a:bodyPr/>
          <a:lstStyle/>
          <a:p>
            <a:fld id="{90D2341A-8BA4-234E-90D5-92E06D6FE10F}" type="slidenum">
              <a:rPr lang="en-US" smtClean="0"/>
              <a:pPr/>
              <a:t>54</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To avoid damaging the trunk</a:t>
            </a:r>
            <a:r>
              <a:rPr lang="en-US" baseline="0" dirty="0" smtClean="0"/>
              <a:t> </a:t>
            </a:r>
            <a:r>
              <a:rPr lang="en-US" dirty="0" smtClean="0"/>
              <a:t>when removing a heavy branch, use a 3-Point Cut.  This technique was not used in sample A on the left, so the weight of the branch ripped the trunk</a:t>
            </a:r>
            <a:r>
              <a:rPr lang="en-US" baseline="0" dirty="0" smtClean="0"/>
              <a:t> bark before a clean cut could be completed.</a:t>
            </a:r>
          </a:p>
          <a:p>
            <a:r>
              <a:rPr lang="en-US" baseline="0" dirty="0" smtClean="0"/>
              <a:t>Sample B on the right shows the proper method.  First, an undercut is made, approximately 1/3 of the diameter of the branch and about 3 inches from the trunk.  Second, the bulk of the weight is removed by cutting through</a:t>
            </a:r>
            <a:r>
              <a:rPr lang="en-US" dirty="0" smtClean="0"/>
              <a:t> the branch further away from the trunk.  The third  and final cut is made just outside the branch collar.</a:t>
            </a:r>
            <a:endParaRPr lang="en-US" dirty="0"/>
          </a:p>
        </p:txBody>
      </p:sp>
      <p:sp>
        <p:nvSpPr>
          <p:cNvPr id="4" name="Slide Number Placeholder 3"/>
          <p:cNvSpPr>
            <a:spLocks noGrp="1"/>
          </p:cNvSpPr>
          <p:nvPr>
            <p:ph type="sldNum" sz="quarter" idx="10"/>
          </p:nvPr>
        </p:nvSpPr>
        <p:spPr/>
        <p:txBody>
          <a:bodyPr/>
          <a:lstStyle/>
          <a:p>
            <a:fld id="{90D2341A-8BA4-234E-90D5-92E06D6FE10F}" type="slidenum">
              <a:rPr lang="en-US" smtClean="0"/>
              <a:pPr/>
              <a:t>55</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Rot="1" noChangeAspect="1" noChangeArrowheads="1" noTextEdit="1"/>
          </p:cNvSpPr>
          <p:nvPr>
            <p:ph type="sldImg"/>
          </p:nvPr>
        </p:nvSpPr>
        <p:spPr>
          <a:ln/>
        </p:spPr>
      </p:sp>
      <p:sp>
        <p:nvSpPr>
          <p:cNvPr id="90115" name="Rectangle 3"/>
          <p:cNvSpPr>
            <a:spLocks noGrp="1" noChangeArrowheads="1"/>
          </p:cNvSpPr>
          <p:nvPr>
            <p:ph type="body" idx="1"/>
          </p:nvPr>
        </p:nvSpPr>
        <p:spPr>
          <a:noFill/>
          <a:ln w="9525"/>
        </p:spPr>
        <p:txBody>
          <a:bodyPr/>
          <a:lstStyle/>
          <a:p>
            <a:r>
              <a:rPr lang="en-US" dirty="0" smtClean="0"/>
              <a:t>Here, the first two cuts have been made.  Although the branch collar is not very obvious on this tree, it IS</a:t>
            </a:r>
            <a:r>
              <a:rPr lang="en-US" baseline="0" dirty="0" smtClean="0"/>
              <a:t> there.</a:t>
            </a:r>
            <a:endParaRPr lang="en-US" dirty="0"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Rot="1" noChangeAspect="1" noChangeArrowheads="1" noTextEdit="1"/>
          </p:cNvSpPr>
          <p:nvPr>
            <p:ph type="sldImg"/>
          </p:nvPr>
        </p:nvSpPr>
        <p:spPr>
          <a:ln/>
        </p:spPr>
      </p:sp>
      <p:sp>
        <p:nvSpPr>
          <p:cNvPr id="90115" name="Rectangle 3"/>
          <p:cNvSpPr>
            <a:spLocks noGrp="1" noChangeArrowheads="1"/>
          </p:cNvSpPr>
          <p:nvPr>
            <p:ph type="body" idx="1"/>
          </p:nvPr>
        </p:nvSpPr>
        <p:spPr>
          <a:noFill/>
          <a:ln w="9525"/>
        </p:spPr>
        <p:txBody>
          <a:bodyPr/>
          <a:lstStyle/>
          <a:p>
            <a:r>
              <a:rPr lang="en-US" dirty="0" smtClean="0"/>
              <a:t>The</a:t>
            </a:r>
            <a:r>
              <a:rPr lang="en-US" baseline="0" dirty="0" smtClean="0"/>
              <a:t> final cut should be as small as possible, but not nick the collar.  Do not leave a long stub, which is harder for the tree to callous over.</a:t>
            </a:r>
            <a:endParaRPr lang="en-US" dirty="0"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These cuts were done poorly.</a:t>
            </a:r>
            <a:r>
              <a:rPr lang="en-US" baseline="0" dirty="0" smtClean="0"/>
              <a:t>  They were flush cuts, which means that the branches were cut off right at the trunk.  The cut on the left also ripped down the trunk bark, leaving a nasty wound that the tree will have a hard time closing over.  The cut on the right nicked the branch collar badly, and the tree responded by sending out sprouts.</a:t>
            </a:r>
            <a:endParaRPr lang="en-US" dirty="0"/>
          </a:p>
        </p:txBody>
      </p:sp>
      <p:sp>
        <p:nvSpPr>
          <p:cNvPr id="4" name="Slide Number Placeholder 3"/>
          <p:cNvSpPr>
            <a:spLocks noGrp="1"/>
          </p:cNvSpPr>
          <p:nvPr>
            <p:ph type="sldNum" sz="quarter" idx="10"/>
          </p:nvPr>
        </p:nvSpPr>
        <p:spPr/>
        <p:txBody>
          <a:bodyPr/>
          <a:lstStyle/>
          <a:p>
            <a:fld id="{90D2341A-8BA4-234E-90D5-92E06D6FE10F}" type="slidenum">
              <a:rPr lang="en-US" smtClean="0"/>
              <a:pPr/>
              <a:t>58</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Excellent</a:t>
            </a:r>
            <a:r>
              <a:rPr lang="en-US" baseline="0" dirty="0" smtClean="0"/>
              <a:t> resources are available online, including the PHS website listed here.   The Tree Tenders video library includes training videos for proper tree planting and care.  </a:t>
            </a:r>
            <a:endParaRPr lang="en-US" dirty="0"/>
          </a:p>
        </p:txBody>
      </p:sp>
      <p:sp>
        <p:nvSpPr>
          <p:cNvPr id="4" name="Slide Number Placeholder 3"/>
          <p:cNvSpPr>
            <a:spLocks noGrp="1"/>
          </p:cNvSpPr>
          <p:nvPr>
            <p:ph type="sldNum" sz="quarter" idx="10"/>
          </p:nvPr>
        </p:nvSpPr>
        <p:spPr/>
        <p:txBody>
          <a:bodyPr/>
          <a:lstStyle/>
          <a:p>
            <a:fld id="{90D2341A-8BA4-234E-90D5-92E06D6FE10F}" type="slidenum">
              <a:rPr lang="en-US" smtClean="0"/>
              <a:pPr/>
              <a:t>59</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fld id="{885F96F6-21F4-478D-B7A6-11101E1BF4F6}" type="slidenum">
              <a:rPr lang="en-US"/>
              <a:pPr/>
              <a:t>6</a:t>
            </a:fld>
            <a:endParaRPr lang="en-US"/>
          </a:p>
        </p:txBody>
      </p:sp>
      <p:sp>
        <p:nvSpPr>
          <p:cNvPr id="39939" name="Rectangle 2"/>
          <p:cNvSpPr>
            <a:spLocks noGrp="1" noRot="1" noChangeAspect="1" noChangeArrowheads="1" noTextEdit="1"/>
          </p:cNvSpPr>
          <p:nvPr>
            <p:ph type="sldImg"/>
          </p:nvPr>
        </p:nvSpPr>
        <p:spPr>
          <a:xfrm>
            <a:off x="1152525" y="692150"/>
            <a:ext cx="4554538" cy="3417888"/>
          </a:xfrm>
          <a:ln/>
        </p:spPr>
      </p:sp>
      <p:sp>
        <p:nvSpPr>
          <p:cNvPr id="39940" name="Rectangle 3"/>
          <p:cNvSpPr>
            <a:spLocks noGrp="1" noChangeArrowheads="1"/>
          </p:cNvSpPr>
          <p:nvPr>
            <p:ph type="body" idx="1"/>
          </p:nvPr>
        </p:nvSpPr>
        <p:spPr>
          <a:xfrm>
            <a:off x="913805" y="4345214"/>
            <a:ext cx="5030391" cy="4112381"/>
          </a:xfrm>
          <a:noFill/>
          <a:ln/>
        </p:spPr>
        <p:txBody>
          <a:bodyPr lIns="86442" tIns="43220" rIns="86442" bIns="43220"/>
          <a:lstStyle/>
          <a:p>
            <a:pPr marL="0" marR="0" indent="0" algn="l" defTabSz="457200" rtl="0" eaLnBrk="1" fontAlgn="auto" latinLnBrk="0" hangingPunct="1">
              <a:lnSpc>
                <a:spcPct val="100000"/>
              </a:lnSpc>
              <a:spcBef>
                <a:spcPts val="0"/>
              </a:spcBef>
              <a:spcAft>
                <a:spcPts val="0"/>
              </a:spcAft>
              <a:buClrTx/>
              <a:buSzTx/>
              <a:buFontTx/>
              <a:buNone/>
              <a:tabLst/>
              <a:defRPr/>
            </a:pPr>
            <a:r>
              <a:rPr lang="en-US" sz="1500" dirty="0" smtClean="0"/>
              <a:t>When land is developed, the frequency, volume and flow rate of surface runoff increases dramatically to 30%. </a:t>
            </a:r>
            <a:r>
              <a:rPr lang="en-US" sz="1400" dirty="0" smtClean="0"/>
              <a:t>In</a:t>
            </a:r>
            <a:r>
              <a:rPr lang="en-US" sz="1400" baseline="0" dirty="0" smtClean="0"/>
              <a:t> some </a:t>
            </a:r>
            <a:r>
              <a:rPr lang="en-US" sz="1400" dirty="0" smtClean="0"/>
              <a:t>urban areas,</a:t>
            </a:r>
            <a:r>
              <a:rPr lang="en-US" sz="1400" baseline="0" dirty="0" smtClean="0"/>
              <a:t> more than 7</a:t>
            </a:r>
            <a:r>
              <a:rPr lang="en-US" sz="1400" dirty="0" smtClean="0"/>
              <a:t>5% of the rainfall </a:t>
            </a:r>
            <a:r>
              <a:rPr lang="en-US" sz="1400" u="none" dirty="0" smtClean="0"/>
              <a:t>does NOT soak </a:t>
            </a:r>
            <a:r>
              <a:rPr lang="en-US" sz="1400" dirty="0" smtClean="0"/>
              <a:t>into the ground because of impervious areas like roads</a:t>
            </a:r>
            <a:r>
              <a:rPr lang="en-US" sz="1400" baseline="0" dirty="0" smtClean="0"/>
              <a:t> or roofs, </a:t>
            </a:r>
            <a:r>
              <a:rPr lang="en-US" sz="1400" dirty="0" smtClean="0"/>
              <a:t>and compacted soil.</a:t>
            </a:r>
            <a:r>
              <a:rPr lang="en-US" sz="1500" dirty="0" smtClean="0"/>
              <a:t> </a:t>
            </a:r>
            <a:endParaRPr lang="en-US" sz="1600" dirty="0" smtClean="0"/>
          </a:p>
          <a:p>
            <a:pPr eaLnBrk="1" hangingPunct="1"/>
            <a:r>
              <a:rPr lang="en-US" sz="1500" dirty="0" smtClean="0"/>
              <a:t> </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hope you now</a:t>
            </a:r>
            <a:r>
              <a:rPr lang="en-US" baseline="0" dirty="0" smtClean="0"/>
              <a:t> have an understanding of the role of trees in stormwater management. In this presentation you have learned:</a:t>
            </a:r>
          </a:p>
          <a:p>
            <a:endParaRPr lang="en-US" dirty="0" smtClean="0"/>
          </a:p>
          <a:p>
            <a:pPr>
              <a:buFont typeface="Arial" pitchFamily="34" charset="0"/>
              <a:buChar char="•"/>
            </a:pPr>
            <a:r>
              <a:rPr lang="en-US" dirty="0" smtClean="0"/>
              <a:t>Why trees are an important contributor to green infrastructure and what role they play in </a:t>
            </a:r>
            <a:r>
              <a:rPr lang="en-US" dirty="0" err="1" smtClean="0"/>
              <a:t>stormwater</a:t>
            </a:r>
            <a:r>
              <a:rPr lang="en-US" dirty="0" smtClean="0"/>
              <a:t> management;</a:t>
            </a:r>
          </a:p>
          <a:p>
            <a:pPr>
              <a:buFont typeface="Arial" pitchFamily="34" charset="0"/>
              <a:buChar char="•"/>
            </a:pPr>
            <a:r>
              <a:rPr lang="en-US" dirty="0" smtClean="0"/>
              <a:t>How to choose the best trees for the purpose;</a:t>
            </a:r>
          </a:p>
          <a:p>
            <a:pPr>
              <a:buFont typeface="Arial" pitchFamily="34" charset="0"/>
              <a:buChar char="•"/>
            </a:pPr>
            <a:r>
              <a:rPr lang="en-US" dirty="0" smtClean="0"/>
              <a:t>Basic tree biology</a:t>
            </a:r>
            <a:r>
              <a:rPr lang="en-US" baseline="0" dirty="0" smtClean="0"/>
              <a:t> for understanding maintenance practices;</a:t>
            </a:r>
            <a:endParaRPr lang="en-US" dirty="0" smtClean="0"/>
          </a:p>
          <a:p>
            <a:pPr>
              <a:buFont typeface="Arial" pitchFamily="34" charset="0"/>
              <a:buChar char="•"/>
            </a:pPr>
            <a:r>
              <a:rPr lang="en-US" dirty="0" smtClean="0"/>
              <a:t>How to plant, establish and maintain trees for best growth.     </a:t>
            </a:r>
            <a:endParaRPr lang="en-US" dirty="0"/>
          </a:p>
        </p:txBody>
      </p:sp>
      <p:sp>
        <p:nvSpPr>
          <p:cNvPr id="4" name="Slide Number Placeholder 3"/>
          <p:cNvSpPr>
            <a:spLocks noGrp="1"/>
          </p:cNvSpPr>
          <p:nvPr>
            <p:ph type="sldNum" sz="quarter" idx="10"/>
          </p:nvPr>
        </p:nvSpPr>
        <p:spPr/>
        <p:txBody>
          <a:bodyPr/>
          <a:lstStyle/>
          <a:p>
            <a:fld id="{90D2341A-8BA4-234E-90D5-92E06D6FE10F}" type="slidenum">
              <a:rPr lang="en-US" smtClean="0"/>
              <a:pPr/>
              <a:t>60</a:t>
            </a:fld>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65275" y="687388"/>
            <a:ext cx="3198813" cy="2400300"/>
          </a:xfrm>
        </p:spPr>
      </p:sp>
      <p:sp>
        <p:nvSpPr>
          <p:cNvPr id="3" name="Notes Placeholder 2"/>
          <p:cNvSpPr>
            <a:spLocks noGrp="1"/>
          </p:cNvSpPr>
          <p:nvPr>
            <p:ph type="body" idx="1"/>
          </p:nvPr>
        </p:nvSpPr>
        <p:spPr/>
        <p:txBody>
          <a:bodyPr>
            <a:normAutofit/>
          </a:bodyPr>
          <a:lstStyle/>
          <a:p>
            <a:r>
              <a:rPr lang="en-US" dirty="0" smtClean="0"/>
              <a:t>This </a:t>
            </a:r>
            <a:r>
              <a:rPr lang="en-US" dirty="0" smtClean="0"/>
              <a:t>concludes this</a:t>
            </a:r>
            <a:r>
              <a:rPr lang="en-US" baseline="0" dirty="0" smtClean="0"/>
              <a:t> presentation on Trees, Stormwater and Green Infrastructure. Thank you to our funder – the US Environmental Protection Agency Region III, and partners PHS, AKRF, Inc. and GreenTreks Network, which helped </a:t>
            </a:r>
            <a:r>
              <a:rPr lang="en-US" baseline="0" dirty="0" smtClean="0"/>
              <a:t>produce </a:t>
            </a:r>
            <a:r>
              <a:rPr lang="en-US" baseline="0" dirty="0" smtClean="0"/>
              <a:t>this series.</a:t>
            </a:r>
            <a:endParaRPr lang="en-US" dirty="0"/>
          </a:p>
        </p:txBody>
      </p:sp>
      <p:sp>
        <p:nvSpPr>
          <p:cNvPr id="4" name="Slide Number Placeholder 3"/>
          <p:cNvSpPr>
            <a:spLocks noGrp="1"/>
          </p:cNvSpPr>
          <p:nvPr>
            <p:ph type="sldNum" sz="quarter" idx="10"/>
          </p:nvPr>
        </p:nvSpPr>
        <p:spPr>
          <a:xfrm>
            <a:off x="3884613" y="8685214"/>
            <a:ext cx="2971800" cy="457200"/>
          </a:xfrm>
          <a:prstGeom prst="rect">
            <a:avLst/>
          </a:prstGeom>
        </p:spPr>
        <p:txBody>
          <a:bodyPr lIns="96661" tIns="48331" rIns="96661" bIns="48331"/>
          <a:lstStyle/>
          <a:p>
            <a:fld id="{90D2341A-8BA4-234E-90D5-92E06D6FE10F}" type="slidenum">
              <a:rPr lang="en-US" smtClean="0"/>
              <a:pPr/>
              <a:t>61</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p>
            <a:fld id="{399B2313-05E1-403D-B02E-54714590318B}" type="slidenum">
              <a:rPr lang="en-US"/>
              <a:pPr/>
              <a:t>7</a:t>
            </a:fld>
            <a:endParaRPr lang="en-US"/>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a:ln/>
        </p:spPr>
        <p:txBody>
          <a:bodyPr>
            <a:normAutofit fontScale="92500" lnSpcReduction="10000"/>
          </a:bodyPr>
          <a:lstStyle/>
          <a:p>
            <a:pPr eaLnBrk="1" hangingPunct="1">
              <a:lnSpc>
                <a:spcPct val="150000"/>
              </a:lnSpc>
              <a:spcBef>
                <a:spcPts val="600"/>
              </a:spcBef>
            </a:pPr>
            <a:r>
              <a:rPr lang="en-US" dirty="0" smtClean="0"/>
              <a:t>There are lots of changes to watersheds caused by urbanization.  The picture</a:t>
            </a:r>
            <a:r>
              <a:rPr lang="en-US" baseline="0" dirty="0" smtClean="0"/>
              <a:t> on the left is a healthy, forested stream, shallow and meandering.</a:t>
            </a:r>
          </a:p>
          <a:p>
            <a:pPr eaLnBrk="1" hangingPunct="1">
              <a:lnSpc>
                <a:spcPct val="150000"/>
              </a:lnSpc>
              <a:spcBef>
                <a:spcPts val="600"/>
              </a:spcBef>
            </a:pPr>
            <a:endParaRPr lang="en-US" dirty="0" smtClean="0"/>
          </a:p>
          <a:p>
            <a:pPr eaLnBrk="1" hangingPunct="1">
              <a:lnSpc>
                <a:spcPct val="150000"/>
              </a:lnSpc>
              <a:spcBef>
                <a:spcPts val="600"/>
              </a:spcBef>
              <a:buFontTx/>
              <a:buChar char="•"/>
            </a:pPr>
            <a:r>
              <a:rPr lang="en-US" dirty="0" smtClean="0"/>
              <a:t>Impervious surfaces like roads, roofs  and parking lots cause</a:t>
            </a:r>
            <a:r>
              <a:rPr lang="en-US" baseline="0" dirty="0" smtClean="0"/>
              <a:t> the water to run across the surface of the ground.  The energy of the water picks up pollutants and carries them to the stream, which degrades water quality and aquatic habitat.  This is called non-point source pollution.  </a:t>
            </a:r>
          </a:p>
          <a:p>
            <a:pPr eaLnBrk="1" hangingPunct="1">
              <a:lnSpc>
                <a:spcPct val="150000"/>
              </a:lnSpc>
              <a:spcBef>
                <a:spcPts val="600"/>
              </a:spcBef>
              <a:buFontTx/>
              <a:buNone/>
            </a:pPr>
            <a:endParaRPr lang="en-US" baseline="0" dirty="0" smtClean="0"/>
          </a:p>
          <a:p>
            <a:pPr marL="0" marR="0" indent="0" algn="l" defTabSz="457200" rtl="0" eaLnBrk="1" fontAlgn="auto" latinLnBrk="0" hangingPunct="1">
              <a:lnSpc>
                <a:spcPct val="150000"/>
              </a:lnSpc>
              <a:spcBef>
                <a:spcPts val="600"/>
              </a:spcBef>
              <a:spcAft>
                <a:spcPts val="0"/>
              </a:spcAft>
              <a:buClrTx/>
              <a:buSzTx/>
              <a:buFontTx/>
              <a:buChar char="•"/>
              <a:tabLst/>
              <a:defRPr/>
            </a:pPr>
            <a:r>
              <a:rPr lang="en-US" dirty="0" smtClean="0"/>
              <a:t>Fast moving water picks up whatever it encounters, including soil from unprotected </a:t>
            </a:r>
            <a:r>
              <a:rPr lang="en-US" dirty="0" err="1" smtClean="0"/>
              <a:t>streambanks</a:t>
            </a:r>
            <a:r>
              <a:rPr lang="en-US" dirty="0" smtClean="0"/>
              <a:t>.  Since the rushing water “wants” to go straight and not follow curved streambeds, prolonged exposure to flooding will erode the </a:t>
            </a:r>
            <a:r>
              <a:rPr lang="en-US" dirty="0" err="1" smtClean="0"/>
              <a:t>streambanks</a:t>
            </a:r>
            <a:r>
              <a:rPr lang="en-US" dirty="0" smtClean="0"/>
              <a:t> until they are channelized &amp; straight.  The water carries </a:t>
            </a:r>
            <a:r>
              <a:rPr lang="en-US" sz="1200" baseline="0" dirty="0" smtClean="0"/>
              <a:t>particles of silt, making the stream unsuitable for aquatic life.</a:t>
            </a:r>
          </a:p>
          <a:p>
            <a:pPr eaLnBrk="1" hangingPunct="1">
              <a:lnSpc>
                <a:spcPct val="150000"/>
              </a:lnSpc>
              <a:spcBef>
                <a:spcPts val="600"/>
              </a:spcBef>
              <a:buFontTx/>
              <a:buNone/>
            </a:pPr>
            <a:endParaRPr lang="en-US" dirty="0" smtClean="0"/>
          </a:p>
          <a:p>
            <a:pPr eaLnBrk="1" hangingPunct="1">
              <a:lnSpc>
                <a:spcPct val="150000"/>
              </a:lnSpc>
              <a:spcBef>
                <a:spcPts val="600"/>
              </a:spcBef>
              <a:buFontTx/>
              <a:buChar char="•"/>
            </a:pPr>
            <a:r>
              <a:rPr lang="en-US" dirty="0" smtClean="0"/>
              <a:t>Flash Flooding is a man-made phenomena caused by the impervious surfaces and a quick heavy rainfall.  If you watch the news, you’ll know that Flash Flooding is on the increase, but it does </a:t>
            </a:r>
            <a:r>
              <a:rPr lang="en-US" u="sng" dirty="0" smtClean="0"/>
              <a:t>not </a:t>
            </a:r>
            <a:r>
              <a:rPr lang="en-US" dirty="0" smtClean="0"/>
              <a:t>happen in the forest.</a:t>
            </a:r>
          </a:p>
          <a:p>
            <a:pPr eaLnBrk="1" hangingPunct="1">
              <a:lnSpc>
                <a:spcPct val="150000"/>
              </a:lnSpc>
              <a:spcBef>
                <a:spcPts val="600"/>
              </a:spcBef>
              <a:buFontTx/>
              <a:buNone/>
            </a:pPr>
            <a:endParaRPr lang="en-US" dirty="0" smtClean="0"/>
          </a:p>
          <a:p>
            <a:pPr eaLnBrk="1" hangingPunct="1">
              <a:lnSpc>
                <a:spcPct val="150000"/>
              </a:lnSpc>
              <a:spcBef>
                <a:spcPts val="600"/>
              </a:spcBef>
              <a:buFontTx/>
              <a:buChar char="•"/>
            </a:pPr>
            <a:r>
              <a:rPr lang="en-US" dirty="0" smtClean="0"/>
              <a:t>Impervious surfaces reduce the ability of the land to capture and retain water, changing the availability of water for ecosystem functions as well as human services.  Since groundwater is the main source of water to recharge streams, they will become dry after flooding.</a:t>
            </a:r>
          </a:p>
          <a:p>
            <a:pPr eaLnBrk="1" hangingPunct="1">
              <a:buFontTx/>
              <a:buChar char="•"/>
            </a:pPr>
            <a:endParaRPr lang="en-US" dirty="0" smtClean="0"/>
          </a:p>
          <a:p>
            <a:pPr eaLnBrk="1" hangingPunct="1"/>
            <a:endParaRPr lang="en-US" dirty="0"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DC9C185B-0B32-49E5-A46A-B58D9BA8498D}" type="slidenum">
              <a:rPr lang="en-US"/>
              <a:pPr/>
              <a:t>8</a:t>
            </a:fld>
            <a:endParaRPr lang="en-US"/>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p:spPr>
        <p:txBody>
          <a:bodyPr/>
          <a:lstStyle/>
          <a:p>
            <a:pPr eaLnBrk="1" hangingPunct="1"/>
            <a:r>
              <a:rPr lang="en-US" dirty="0" smtClean="0"/>
              <a:t>The forest acts like a big sponge, absorbing rainfall. In a forested setting, the leaves of each</a:t>
            </a:r>
            <a:r>
              <a:rPr lang="en-US" baseline="0" dirty="0" smtClean="0"/>
              <a:t> tree </a:t>
            </a:r>
            <a:r>
              <a:rPr lang="en-US" dirty="0" smtClean="0"/>
              <a:t>intercept 67% of the rainfall hitting the</a:t>
            </a:r>
            <a:r>
              <a:rPr lang="en-US" baseline="0" dirty="0" smtClean="0"/>
              <a:t> tree’s canopy</a:t>
            </a:r>
            <a:r>
              <a:rPr lang="en-US" dirty="0" smtClean="0"/>
              <a:t>, reducing peak flow, which</a:t>
            </a:r>
            <a:r>
              <a:rPr lang="en-US" baseline="0" dirty="0" smtClean="0"/>
              <a:t> is the maximum rate of runoff discharge during a storm event</a:t>
            </a:r>
            <a:r>
              <a:rPr lang="en-US" dirty="0" smtClean="0"/>
              <a:t>.  The multi-layered forest captures a great deal of the rainfall in the leaves, stems, and leaf litter layer before it even reaches the soil.  Then the rain water percolates slowly  into the organic-rich forest soils.  It is used by the plants for growth and respiration,</a:t>
            </a:r>
            <a:r>
              <a:rPr lang="en-US" baseline="0" dirty="0" smtClean="0"/>
              <a:t> or </a:t>
            </a:r>
            <a:r>
              <a:rPr lang="en-US" dirty="0" err="1" smtClean="0"/>
              <a:t>evapotranspiration</a:t>
            </a:r>
            <a:r>
              <a:rPr lang="en-US" dirty="0" smtClean="0"/>
              <a:t>, and  the remainder slowly moves to the streams in sub-surface flows.     </a:t>
            </a:r>
          </a:p>
          <a:p>
            <a:pPr eaLnBrk="1" hangingPunct="1"/>
            <a:endParaRPr lang="en-US" dirty="0"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an urban or suburban setting, trees still help to intercept</a:t>
            </a:r>
            <a:r>
              <a:rPr lang="en-US" baseline="0" dirty="0" smtClean="0"/>
              <a:t> and infiltrate stormwater.   But it’s important to choose species that are appropriate for each planting site.  The goal is to have the trees survive to maturity so that they can provide the most benefits.</a:t>
            </a:r>
            <a:endParaRPr lang="en-US" dirty="0"/>
          </a:p>
        </p:txBody>
      </p:sp>
      <p:sp>
        <p:nvSpPr>
          <p:cNvPr id="4" name="Slide Number Placeholder 3"/>
          <p:cNvSpPr>
            <a:spLocks noGrp="1"/>
          </p:cNvSpPr>
          <p:nvPr>
            <p:ph type="sldNum" sz="quarter" idx="10"/>
          </p:nvPr>
        </p:nvSpPr>
        <p:spPr/>
        <p:txBody>
          <a:bodyPr/>
          <a:lstStyle/>
          <a:p>
            <a:fld id="{90D2341A-8BA4-234E-90D5-92E06D6FE10F}"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jpe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jpe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jpe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44500" y="4724400"/>
            <a:ext cx="8229599" cy="1752600"/>
          </a:xfrm>
          <a:prstGeom prst="rect">
            <a:avLst/>
          </a:prstGeom>
        </p:spPr>
        <p:txBody>
          <a:bodyPr/>
          <a:lstStyle>
            <a:lvl1pPr marL="0" indent="0" algn="ctr">
              <a:buNone/>
              <a:defRPr b="1">
                <a:solidFill>
                  <a:schemeClr val="tx1">
                    <a:tint val="75000"/>
                  </a:schemeClr>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2"/>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600202"/>
            <a:ext cx="4038600" cy="4525963"/>
          </a:xfrm>
          <a:prstGeom prst="rect">
            <a:avLst/>
          </a:prstGeom>
        </p:spPr>
        <p:txBody>
          <a:bodyPr/>
          <a:lstStyle/>
          <a:p>
            <a:pPr lvl="0"/>
            <a:endParaRPr lang="en-US" noProof="0" smtClean="0"/>
          </a:p>
        </p:txBody>
      </p:sp>
      <p:sp>
        <p:nvSpPr>
          <p:cNvPr id="5" name="Date Placeholder 4"/>
          <p:cNvSpPr>
            <a:spLocks noGrp="1" noChangeArrowheads="1"/>
          </p:cNvSpPr>
          <p:nvPr>
            <p:ph type="dt" sz="half" idx="10"/>
          </p:nvPr>
        </p:nvSpPr>
        <p:spPr>
          <a:xfrm>
            <a:off x="457200" y="6356350"/>
            <a:ext cx="2133600" cy="365125"/>
          </a:xfrm>
          <a:prstGeom prst="rect">
            <a:avLst/>
          </a:prstGeom>
          <a:ln/>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a:xfrm>
            <a:off x="3124200" y="6356350"/>
            <a:ext cx="2895600" cy="365125"/>
          </a:xfrm>
          <a:prstGeom prst="rect">
            <a:avLst/>
          </a:prstGeom>
          <a:ln/>
        </p:spPr>
        <p:txBody>
          <a:bodyPr/>
          <a:lstStyle>
            <a:lvl1pPr>
              <a:defRPr/>
            </a:lvl1pPr>
          </a:lstStyle>
          <a:p>
            <a:pPr>
              <a:defRPr/>
            </a:pPr>
            <a:endParaRPr lang="en-US"/>
          </a:p>
        </p:txBody>
      </p:sp>
      <p:sp>
        <p:nvSpPr>
          <p:cNvPr id="7" name="Slide Number Placeholder 6"/>
          <p:cNvSpPr>
            <a:spLocks noGrp="1" noChangeArrowheads="1"/>
          </p:cNvSpPr>
          <p:nvPr>
            <p:ph type="sldNum" sz="quarter" idx="12"/>
          </p:nvPr>
        </p:nvSpPr>
        <p:spPr>
          <a:xfrm>
            <a:off x="6553200" y="6356350"/>
            <a:ext cx="2133600" cy="365125"/>
          </a:xfrm>
          <a:prstGeom prst="rect">
            <a:avLst/>
          </a:prstGeom>
          <a:ln/>
        </p:spPr>
        <p:txBody>
          <a:bodyPr/>
          <a:lstStyle>
            <a:lvl1pPr>
              <a:defRPr/>
            </a:lvl1pPr>
          </a:lstStyle>
          <a:p>
            <a:pPr>
              <a:defRPr/>
            </a:pPr>
            <a:fld id="{653C3F97-BC53-4367-8998-483032E13C9D}" type="slidenum">
              <a:rPr lang="en-US"/>
              <a:pPr>
                <a:defRPr/>
              </a:pPr>
              <a:t>‹#›</a:t>
            </a:fld>
            <a:endParaRPr lang="en-US"/>
          </a:p>
        </p:txBody>
      </p:sp>
    </p:spTree>
  </p:cSld>
  <p:clrMapOvr>
    <a:masterClrMapping/>
  </p:clrMapOvr>
  <p:transition xmlns:p14="http://schemas.microsoft.com/office/powerpoint/2010/mai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xmlns:p14="http://schemas.microsoft.com/office/powerpoint/2010/mai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xmlns:p14="http://schemas.microsoft.com/office/powerpoint/2010/mai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pic>
        <p:nvPicPr>
          <p:cNvPr id="5" name="Picture 1" descr="phs_rvrsd hi contrast.jpg"/>
          <p:cNvPicPr>
            <a:picLocks noChangeAspect="1"/>
          </p:cNvPicPr>
          <p:nvPr userDrawn="1"/>
        </p:nvPicPr>
        <p:blipFill>
          <a:blip r:embed="rId2">
            <a:clrChange>
              <a:clrFrom>
                <a:srgbClr val="000000"/>
              </a:clrFrom>
              <a:clrTo>
                <a:srgbClr val="000000">
                  <a:alpha val="0"/>
                </a:srgbClr>
              </a:clrTo>
            </a:clrChange>
          </a:blip>
          <a:srcRect/>
          <a:stretch>
            <a:fillRect/>
          </a:stretch>
        </p:blipFill>
        <p:spPr bwMode="auto">
          <a:xfrm>
            <a:off x="0" y="0"/>
            <a:ext cx="3810000" cy="1825625"/>
          </a:xfrm>
          <a:prstGeom prst="rect">
            <a:avLst/>
          </a:prstGeom>
          <a:noFill/>
          <a:ln w="9525">
            <a:noFill/>
            <a:miter lim="800000"/>
            <a:headEnd/>
            <a:tailEnd/>
          </a:ln>
        </p:spPr>
      </p:pic>
      <p:sp>
        <p:nvSpPr>
          <p:cNvPr id="2" name="Title 1"/>
          <p:cNvSpPr>
            <a:spLocks noGrp="1"/>
          </p:cNvSpPr>
          <p:nvPr>
            <p:ph type="title"/>
          </p:nvPr>
        </p:nvSpPr>
        <p:spPr>
          <a:xfrm>
            <a:off x="457200" y="274638"/>
            <a:ext cx="8229600" cy="1143000"/>
          </a:xfrm>
          <a:prstGeom prst="rect">
            <a:avLst/>
          </a:prstGeom>
        </p:spPr>
        <p:txBody>
          <a:bodyPr/>
          <a:lstStyle/>
          <a:p>
            <a:r>
              <a:rPr lang="en-US" dirty="0" smtClean="0"/>
              <a:t>Click to edit Master title style</a:t>
            </a:r>
            <a:endParaRPr lang="en-US" dirty="0"/>
          </a:p>
        </p:txBody>
      </p:sp>
      <p:sp>
        <p:nvSpPr>
          <p:cNvPr id="3" name="Text Placeholder 2"/>
          <p:cNvSpPr>
            <a:spLocks noGrp="1"/>
          </p:cNvSpPr>
          <p:nvPr>
            <p:ph type="body" sz="half" idx="1"/>
          </p:nvPr>
        </p:nvSpPr>
        <p:spPr>
          <a:xfrm>
            <a:off x="457200" y="1600200"/>
            <a:ext cx="4038600" cy="4525963"/>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xmlns:p14="http://schemas.microsoft.com/office/powerpoint/2010/mai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600200"/>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a:p>
        </p:txBody>
      </p:sp>
      <p:sp>
        <p:nvSpPr>
          <p:cNvPr id="7" name="Slide Number Placeholder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a:defRPr/>
            </a:pPr>
            <a:fld id="{60B1B978-D5E0-4BF8-B7E6-E2C9A1D4C915}"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60401" y="241300"/>
            <a:ext cx="7771170" cy="685800"/>
          </a:xfrm>
          <a:prstGeom prst="rect">
            <a:avLst/>
          </a:prstGeom>
        </p:spPr>
        <p:txBody>
          <a:bodyPr/>
          <a:lstStyle>
            <a:lvl1pPr marL="0" indent="0" algn="l">
              <a:buNone/>
              <a:defRPr b="1">
                <a:solidFill>
                  <a:srgbClr val="004080"/>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pic>
        <p:nvPicPr>
          <p:cNvPr id="6" name="Picture 5" descr="PHS_ppt_bkg_approved_screen.jpg"/>
          <p:cNvPicPr>
            <a:picLocks noChangeAspect="1"/>
          </p:cNvPicPr>
          <p:nvPr userDrawn="1"/>
        </p:nvPicPr>
        <p:blipFill>
          <a:blip r:embed="rId2" cstate="print"/>
          <a:stretch>
            <a:fillRect/>
          </a:stretch>
        </p:blipFill>
        <p:spPr>
          <a:xfrm>
            <a:off x="0" y="0"/>
            <a:ext cx="9144000" cy="6876631"/>
          </a:xfrm>
          <a:prstGeom prst="rect">
            <a:avLst/>
          </a:prstGeom>
        </p:spPr>
      </p:pic>
      <p:sp>
        <p:nvSpPr>
          <p:cNvPr id="7" name="Title 1"/>
          <p:cNvSpPr>
            <a:spLocks noGrp="1"/>
          </p:cNvSpPr>
          <p:nvPr>
            <p:ph type="ctrTitle"/>
          </p:nvPr>
        </p:nvSpPr>
        <p:spPr>
          <a:xfrm>
            <a:off x="1916565" y="327351"/>
            <a:ext cx="6999940" cy="1470025"/>
          </a:xfrm>
          <a:prstGeom prst="rect">
            <a:avLst/>
          </a:prstGeom>
        </p:spPr>
        <p:txBody>
          <a:bodyPr/>
          <a:lstStyle>
            <a:lvl1pPr algn="l">
              <a:defRPr sz="4000" b="1" i="0">
                <a:solidFill>
                  <a:schemeClr val="bg1"/>
                </a:solidFill>
                <a:latin typeface="Century Gothic"/>
                <a:cs typeface="Century Gothic"/>
              </a:defRPr>
            </a:lvl1pPr>
          </a:lstStyle>
          <a:p>
            <a:r>
              <a:rPr lang="en-US" dirty="0" smtClean="0"/>
              <a:t>Click to edit Master</a:t>
            </a:r>
            <a:endParaRPr lang="en-US" dirty="0"/>
          </a:p>
        </p:txBody>
      </p:sp>
      <p:sp>
        <p:nvSpPr>
          <p:cNvPr id="8" name="Subtitle 2"/>
          <p:cNvSpPr>
            <a:spLocks noGrp="1"/>
          </p:cNvSpPr>
          <p:nvPr>
            <p:ph type="subTitle" idx="1"/>
          </p:nvPr>
        </p:nvSpPr>
        <p:spPr>
          <a:xfrm>
            <a:off x="1916565" y="6300496"/>
            <a:ext cx="6999939" cy="576135"/>
          </a:xfrm>
          <a:prstGeom prst="rect">
            <a:avLst/>
          </a:prstGeom>
        </p:spPr>
        <p:txBody>
          <a:bodyPr/>
          <a:lstStyle>
            <a:lvl1pPr marL="0" indent="0" algn="l">
              <a:buNone/>
              <a:defRPr sz="2000" b="0" i="0">
                <a:solidFill>
                  <a:schemeClr val="tx1">
                    <a:lumMod val="85000"/>
                    <a:lumOff val="15000"/>
                  </a:schemeClr>
                </a:solidFill>
                <a:latin typeface="Century Gothic"/>
                <a:cs typeface="Century Gothic"/>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231A02-3AC2-43AA-9AE2-CB38E0FF14DD}" type="datetimeFigureOut">
              <a:rPr lang="en-US" smtClean="0"/>
              <a:pPr/>
              <a:t>6/27/17</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594E12E8-95D0-4E9C-A64A-896F4B514972}"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Header &amp; Text_1">
    <p:spTree>
      <p:nvGrpSpPr>
        <p:cNvPr id="1" name=""/>
        <p:cNvGrpSpPr/>
        <p:nvPr/>
      </p:nvGrpSpPr>
      <p:grpSpPr>
        <a:xfrm>
          <a:off x="0" y="0"/>
          <a:ext cx="0" cy="0"/>
          <a:chOff x="0" y="0"/>
          <a:chExt cx="0" cy="0"/>
        </a:xfrm>
      </p:grpSpPr>
      <p:pic>
        <p:nvPicPr>
          <p:cNvPr id="4" name="Picture 5" descr="PHS_ppt_bkg_approved_screen.jpg"/>
          <p:cNvPicPr>
            <a:picLocks noChangeAspect="1"/>
          </p:cNvPicPr>
          <p:nvPr userDrawn="1"/>
        </p:nvPicPr>
        <p:blipFill>
          <a:blip r:embed="rId2" cstate="print"/>
          <a:srcRect/>
          <a:stretch>
            <a:fillRect/>
          </a:stretch>
        </p:blipFill>
        <p:spPr bwMode="auto">
          <a:xfrm>
            <a:off x="0" y="0"/>
            <a:ext cx="9144000" cy="6877050"/>
          </a:xfrm>
          <a:prstGeom prst="rect">
            <a:avLst/>
          </a:prstGeom>
          <a:noFill/>
          <a:ln w="9525">
            <a:noFill/>
            <a:miter lim="800000"/>
            <a:headEnd/>
            <a:tailEnd/>
          </a:ln>
        </p:spPr>
      </p:pic>
      <p:sp>
        <p:nvSpPr>
          <p:cNvPr id="7" name="Title 1"/>
          <p:cNvSpPr>
            <a:spLocks noGrp="1"/>
          </p:cNvSpPr>
          <p:nvPr>
            <p:ph type="ctrTitle"/>
          </p:nvPr>
        </p:nvSpPr>
        <p:spPr>
          <a:xfrm>
            <a:off x="1916565" y="327351"/>
            <a:ext cx="6999940" cy="815649"/>
          </a:xfrm>
          <a:prstGeom prst="rect">
            <a:avLst/>
          </a:prstGeom>
        </p:spPr>
        <p:txBody>
          <a:bodyPr/>
          <a:lstStyle>
            <a:lvl1pPr algn="l">
              <a:defRPr sz="3200" b="1" i="0">
                <a:solidFill>
                  <a:schemeClr val="bg1"/>
                </a:solidFill>
                <a:latin typeface="Century Gothic"/>
                <a:cs typeface="Century Gothic"/>
              </a:defRPr>
            </a:lvl1pPr>
          </a:lstStyle>
          <a:p>
            <a:r>
              <a:rPr lang="en-US" smtClean="0"/>
              <a:t>Click to edit Master title style</a:t>
            </a:r>
            <a:endParaRPr lang="en-US" dirty="0"/>
          </a:p>
        </p:txBody>
      </p:sp>
      <p:sp>
        <p:nvSpPr>
          <p:cNvPr id="8" name="Subtitle 2"/>
          <p:cNvSpPr>
            <a:spLocks noGrp="1"/>
          </p:cNvSpPr>
          <p:nvPr>
            <p:ph type="subTitle" idx="1"/>
          </p:nvPr>
        </p:nvSpPr>
        <p:spPr>
          <a:xfrm>
            <a:off x="1916565" y="1600200"/>
            <a:ext cx="6999939" cy="576135"/>
          </a:xfrm>
          <a:prstGeom prst="rect">
            <a:avLst/>
          </a:prstGeom>
        </p:spPr>
        <p:txBody>
          <a:bodyPr/>
          <a:lstStyle>
            <a:lvl1pPr marL="0" indent="0" algn="l">
              <a:buNone/>
              <a:defRPr sz="2000" b="1" i="0">
                <a:solidFill>
                  <a:schemeClr val="tx1">
                    <a:tint val="75000"/>
                  </a:schemeClr>
                </a:solidFill>
                <a:latin typeface="Century Gothic"/>
                <a:cs typeface="Century Gothic"/>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cSld>
  <p:clrMapOvr>
    <a:masterClrMapping/>
  </p:clrMapOvr>
  <p:transition xmlns:p14="http://schemas.microsoft.com/office/powerpoint/2010/mai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231A02-3AC2-43AA-9AE2-CB38E0FF14DD}" type="datetimeFigureOut">
              <a:rPr lang="en-US" smtClean="0"/>
              <a:pPr/>
              <a:t>6/27/17</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594E12E8-95D0-4E9C-A64A-896F4B514972}"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231A02-3AC2-43AA-9AE2-CB38E0FF14DD}" type="datetimeFigureOut">
              <a:rPr lang="en-US" smtClean="0"/>
              <a:pPr/>
              <a:t>6/27/17</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594E12E8-95D0-4E9C-A64A-896F4B514972}"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457200" y="1600200"/>
            <a:ext cx="4038600" cy="4525963"/>
          </a:xfrm>
          <a:prstGeom prst="rect">
            <a:avLst/>
          </a:prstGeom>
        </p:spPr>
        <p:txBody>
          <a:bodyPr/>
          <a:lstStyle/>
          <a:p>
            <a:pPr lvl="0"/>
            <a:endParaRPr lang="en-US" noProof="0" dirty="0" smtClean="0"/>
          </a:p>
        </p:txBody>
      </p:sp>
      <p:sp>
        <p:nvSpPr>
          <p:cNvPr id="4" name="Text Placeholder 3"/>
          <p:cNvSpPr>
            <a:spLocks noGrp="1"/>
          </p:cNvSpPr>
          <p:nvPr>
            <p:ph type="body" sz="half" idx="2"/>
          </p:nvPr>
        </p:nvSpPr>
        <p:spPr>
          <a:xfrm>
            <a:off x="4648200" y="1600200"/>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noChangeArrowheads="1"/>
          </p:cNvSpPr>
          <p:nvPr>
            <p:ph type="dt" sz="half" idx="10"/>
          </p:nvPr>
        </p:nvSpPr>
        <p:spPr>
          <a:xfrm>
            <a:off x="457200" y="6356350"/>
            <a:ext cx="2133600" cy="365125"/>
          </a:xfrm>
          <a:prstGeom prst="rect">
            <a:avLst/>
          </a:prstGeom>
        </p:spPr>
        <p:txBody>
          <a:bodyPr/>
          <a:lstStyle>
            <a:lvl1pPr>
              <a:defRPr/>
            </a:lvl1pPr>
          </a:lstStyle>
          <a:p>
            <a:pPr>
              <a:defRPr/>
            </a:pPr>
            <a:r>
              <a:rPr lang="en-US"/>
              <a:t>February 2, 2008</a:t>
            </a:r>
          </a:p>
        </p:txBody>
      </p:sp>
      <p:sp>
        <p:nvSpPr>
          <p:cNvPr id="6" name="Footer Placeholder 5"/>
          <p:cNvSpPr>
            <a:spLocks noGrp="1" noChangeArrowheads="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7" name="Slide Number Placeholder 6"/>
          <p:cNvSpPr>
            <a:spLocks noGrp="1" noChangeArrowheads="1"/>
          </p:cNvSpPr>
          <p:nvPr>
            <p:ph type="sldNum" sz="quarter" idx="12"/>
          </p:nvPr>
        </p:nvSpPr>
        <p:spPr>
          <a:xfrm>
            <a:off x="6553200" y="6356350"/>
            <a:ext cx="2133600" cy="365125"/>
          </a:xfrm>
          <a:prstGeom prst="rect">
            <a:avLst/>
          </a:prstGeom>
        </p:spPr>
        <p:txBody>
          <a:bodyPr/>
          <a:lstStyle>
            <a:lvl1pPr>
              <a:defRPr/>
            </a:lvl1pPr>
          </a:lstStyle>
          <a:p>
            <a:fld id="{02BC202A-F209-4F6D-8E2F-5301AD41AABF}"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itle Slide_1">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alphaModFix amt="59000"/>
          </a:blip>
          <a:stretch>
            <a:fillRect/>
          </a:stretch>
        </p:blipFill>
        <p:spPr>
          <a:xfrm>
            <a:off x="0" y="0"/>
            <a:ext cx="9220200" cy="6286500"/>
          </a:xfrm>
          <a:prstGeom prst="rect">
            <a:avLst/>
          </a:prstGeom>
        </p:spPr>
      </p:pic>
      <p:sp>
        <p:nvSpPr>
          <p:cNvPr id="4" name="Subtitle 2"/>
          <p:cNvSpPr>
            <a:spLocks noGrp="1"/>
          </p:cNvSpPr>
          <p:nvPr>
            <p:ph type="subTitle" idx="1"/>
          </p:nvPr>
        </p:nvSpPr>
        <p:spPr>
          <a:xfrm>
            <a:off x="1077261" y="6358065"/>
            <a:ext cx="6999939" cy="576135"/>
          </a:xfrm>
          <a:prstGeom prst="rect">
            <a:avLst/>
          </a:prstGeom>
        </p:spPr>
        <p:txBody>
          <a:bodyPr/>
          <a:lstStyle>
            <a:lvl1pPr marL="0" indent="0" algn="ctr">
              <a:buNone/>
              <a:defRPr sz="2000" b="1" i="0">
                <a:solidFill>
                  <a:schemeClr val="tx1">
                    <a:tint val="75000"/>
                  </a:schemeClr>
                </a:solidFill>
                <a:latin typeface="Century Gothic"/>
                <a:cs typeface="Century Gothic"/>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8" name="Text Placeholder 7"/>
          <p:cNvSpPr>
            <a:spLocks noGrp="1"/>
          </p:cNvSpPr>
          <p:nvPr>
            <p:ph type="body" sz="quarter" idx="10" hasCustomPrompt="1"/>
          </p:nvPr>
        </p:nvSpPr>
        <p:spPr>
          <a:xfrm>
            <a:off x="914400" y="1600200"/>
            <a:ext cx="7315200" cy="2743200"/>
          </a:xfrm>
          <a:prstGeom prst="rect">
            <a:avLst/>
          </a:prstGeom>
        </p:spPr>
        <p:txBody>
          <a:bodyPr/>
          <a:lstStyle>
            <a:lvl1pPr algn="ctr">
              <a:buNone/>
              <a:defRPr sz="4000" b="1" baseline="0"/>
            </a:lvl1pPr>
          </a:lstStyle>
          <a:p>
            <a:pPr lvl="0"/>
            <a:r>
              <a:rPr lang="en-US" dirty="0" smtClean="0"/>
              <a:t>Title Slide </a:t>
            </a:r>
          </a:p>
          <a:p>
            <a:pPr lvl="0"/>
            <a:r>
              <a:rPr lang="en-US" dirty="0" smtClean="0"/>
              <a:t>Option 1</a:t>
            </a: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12.xml"/><Relationship Id="rId12" Type="http://schemas.openxmlformats.org/officeDocument/2006/relationships/slideLayout" Target="../slideLayouts/slideLayout13.xml"/><Relationship Id="rId13" Type="http://schemas.openxmlformats.org/officeDocument/2006/relationships/slideLayout" Target="../slideLayouts/slideLayout14.xml"/><Relationship Id="rId14" Type="http://schemas.openxmlformats.org/officeDocument/2006/relationships/slideLayout" Target="../slideLayouts/slideLayout15.xml"/><Relationship Id="rId15" Type="http://schemas.openxmlformats.org/officeDocument/2006/relationships/theme" Target="../theme/theme2.xml"/><Relationship Id="rId16"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slideLayout" Target="../slideLayouts/slideLayout3.xml"/><Relationship Id="rId3" Type="http://schemas.openxmlformats.org/officeDocument/2006/relationships/slideLayout" Target="../slideLayouts/slideLayout4.xml"/><Relationship Id="rId4" Type="http://schemas.openxmlformats.org/officeDocument/2006/relationships/slideLayout" Target="../slideLayouts/slideLayout5.xml"/><Relationship Id="rId5" Type="http://schemas.openxmlformats.org/officeDocument/2006/relationships/slideLayout" Target="../slideLayouts/slideLayout6.xml"/><Relationship Id="rId6" Type="http://schemas.openxmlformats.org/officeDocument/2006/relationships/slideLayout" Target="../slideLayouts/slideLayout7.xml"/><Relationship Id="rId7" Type="http://schemas.openxmlformats.org/officeDocument/2006/relationships/slideLayout" Target="../slideLayouts/slideLayout8.xml"/><Relationship Id="rId8" Type="http://schemas.openxmlformats.org/officeDocument/2006/relationships/slideLayout" Target="../slideLayouts/slideLayout9.xml"/><Relationship Id="rId9" Type="http://schemas.openxmlformats.org/officeDocument/2006/relationships/slideLayout" Target="../slideLayouts/slideLayout10.xml"/><Relationship Id="rId10"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PHS_main_1827_horiz_desc_2C.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18964" y="911940"/>
            <a:ext cx="6116348" cy="1519500"/>
          </a:xfrm>
          <a:prstGeom prst="rect">
            <a:avLst/>
          </a:prstGeom>
        </p:spPr>
      </p:pic>
      <p:pic>
        <p:nvPicPr>
          <p:cNvPr id="5" name="Picture 4" descr="leaves.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7561" y="0"/>
            <a:ext cx="8972714" cy="908243"/>
          </a:xfrm>
          <a:prstGeom prst="rect">
            <a:avLst/>
          </a:prstGeom>
        </p:spPr>
      </p:pic>
    </p:spTree>
  </p:cSld>
  <p:clrMap bg1="lt1" tx1="dk1" bg2="lt2" tx2="dk2" accent1="accent1" accent2="accent2" accent3="accent3" accent4="accent4" accent5="accent5" accent6="accent6" hlink="hlink" folHlink="folHlink"/>
  <p:sldLayoutIdLst>
    <p:sldLayoutId id="2147483653"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Rectangle 2"/>
          <p:cNvSpPr/>
          <p:nvPr userDrawn="1"/>
        </p:nvSpPr>
        <p:spPr>
          <a:xfrm rot="5400000" flipV="1">
            <a:off x="-3142158" y="3368037"/>
            <a:ext cx="6858003" cy="121923"/>
          </a:xfrm>
          <a:prstGeom prst="rect">
            <a:avLst/>
          </a:prstGeom>
          <a:solidFill>
            <a:srgbClr val="8FD93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PHS_logo.png"/>
          <p:cNvPicPr>
            <a:picLocks noChangeAspect="1"/>
          </p:cNvPicPr>
          <p:nvPr userDrawn="1"/>
        </p:nvPicPr>
        <p:blipFill>
          <a:blip r:embed="rId16"/>
          <a:srcRect l="33212" t="27639" r="33434" b="36634"/>
          <a:stretch>
            <a:fillRect/>
          </a:stretch>
        </p:blipFill>
        <p:spPr>
          <a:xfrm>
            <a:off x="8286354" y="5756856"/>
            <a:ext cx="678232" cy="940158"/>
          </a:xfrm>
          <a:prstGeom prst="rect">
            <a:avLst/>
          </a:prstGeom>
        </p:spPr>
      </p:pic>
      <p:sp>
        <p:nvSpPr>
          <p:cNvPr id="11" name="Rectangle 10"/>
          <p:cNvSpPr/>
          <p:nvPr userDrawn="1"/>
        </p:nvSpPr>
        <p:spPr>
          <a:xfrm rot="5400000" flipV="1">
            <a:off x="-3252467" y="3368037"/>
            <a:ext cx="6858003" cy="121923"/>
          </a:xfrm>
          <a:prstGeom prst="rect">
            <a:avLst/>
          </a:prstGeom>
          <a:solidFill>
            <a:srgbClr val="00408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userDrawn="1"/>
        </p:nvSpPr>
        <p:spPr>
          <a:xfrm rot="5400000" flipV="1">
            <a:off x="-3370579" y="3368037"/>
            <a:ext cx="6858003" cy="121923"/>
          </a:xfrm>
          <a:prstGeom prst="rect">
            <a:avLst/>
          </a:prstGeom>
          <a:solidFill>
            <a:srgbClr val="00808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70" r:id="rId7"/>
    <p:sldLayoutId id="2147483671" r:id="rId8"/>
    <p:sldLayoutId id="2147483672" r:id="rId9"/>
    <p:sldLayoutId id="2147483673" r:id="rId10"/>
    <p:sldLayoutId id="2147483674" r:id="rId11"/>
    <p:sldLayoutId id="2147483676" r:id="rId12"/>
    <p:sldLayoutId id="2147483677" r:id="rId13"/>
    <p:sldLayoutId id="2147483678" r:id="rId14"/>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png"/><Relationship Id="rId1" Type="http://schemas.openxmlformats.org/officeDocument/2006/relationships/slideLayout" Target="../slideLayouts/slideLayout4.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22.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 Id="rId3" Type="http://schemas.openxmlformats.org/officeDocument/2006/relationships/image" Target="../media/image23.jpeg"/></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image" Target="../media/image25.png"/><Relationship Id="rId5" Type="http://schemas.openxmlformats.org/officeDocument/2006/relationships/image" Target="../media/image26.jpeg"/><Relationship Id="rId1" Type="http://schemas.openxmlformats.org/officeDocument/2006/relationships/slideLayout" Target="../slideLayouts/slideLayout6.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 Id="rId3"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4" Type="http://schemas.openxmlformats.org/officeDocument/2006/relationships/image" Target="../media/image29.jpeg"/><Relationship Id="rId5" Type="http://schemas.openxmlformats.org/officeDocument/2006/relationships/image" Target="../media/image30.jpeg"/><Relationship Id="rId1" Type="http://schemas.openxmlformats.org/officeDocument/2006/relationships/slideLayout" Target="../slideLayouts/slideLayout6.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4" Type="http://schemas.openxmlformats.org/officeDocument/2006/relationships/image" Target="../media/image32.jpeg"/><Relationship Id="rId1" Type="http://schemas.openxmlformats.org/officeDocument/2006/relationships/slideLayout" Target="../slideLayouts/slideLayout11.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xml"/><Relationship Id="rId3" Type="http://schemas.openxmlformats.org/officeDocument/2006/relationships/image" Target="../media/image33.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 Id="rId3" Type="http://schemas.openxmlformats.org/officeDocument/2006/relationships/image" Target="../media/image34.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xml"/><Relationship Id="rId3" Type="http://schemas.openxmlformats.org/officeDocument/2006/relationships/image" Target="../media/image35.wmf"/></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8.jpeg"/><Relationship Id="rId5" Type="http://schemas.openxmlformats.org/officeDocument/2006/relationships/image" Target="../media/image9.jpeg"/><Relationship Id="rId1" Type="http://schemas.openxmlformats.org/officeDocument/2006/relationships/slideLayout" Target="../slideLayouts/slideLayout15.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0.xml"/><Relationship Id="rId3" Type="http://schemas.openxmlformats.org/officeDocument/2006/relationships/image" Target="../media/image36.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1.xml"/><Relationship Id="rId3" Type="http://schemas.openxmlformats.org/officeDocument/2006/relationships/image" Target="../media/image23.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4" Type="http://schemas.openxmlformats.org/officeDocument/2006/relationships/image" Target="../media/image37.jpeg"/><Relationship Id="rId1" Type="http://schemas.openxmlformats.org/officeDocument/2006/relationships/tags" Target="../tags/tag1.xml"/><Relationship Id="rId2"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3.xml"/><Relationship Id="rId3" Type="http://schemas.openxmlformats.org/officeDocument/2006/relationships/image" Target="../media/image38.jpeg"/></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1" Type="http://schemas.openxmlformats.org/officeDocument/2006/relationships/slideLayout" Target="../slideLayouts/slideLayout4.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 Id="rId3" Type="http://schemas.openxmlformats.org/officeDocument/2006/relationships/image" Target="../media/image3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6.xml"/><Relationship Id="rId3" Type="http://schemas.openxmlformats.org/officeDocument/2006/relationships/image" Target="../media/image41.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4" Type="http://schemas.openxmlformats.org/officeDocument/2006/relationships/image" Target="../media/image42.jpeg"/><Relationship Id="rId1" Type="http://schemas.openxmlformats.org/officeDocument/2006/relationships/tags" Target="../tags/tag2.xml"/><Relationship Id="rId2"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jpeg"/><Relationship Id="rId5" Type="http://schemas.openxmlformats.org/officeDocument/2006/relationships/image" Target="../media/image45.png"/><Relationship Id="rId6" Type="http://schemas.openxmlformats.org/officeDocument/2006/relationships/image" Target="../media/image46.jpeg"/><Relationship Id="rId1" Type="http://schemas.openxmlformats.org/officeDocument/2006/relationships/slideLayout" Target="../slideLayouts/slideLayout6.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image" Target="../media/image47.jpeg"/><Relationship Id="rId4" Type="http://schemas.openxmlformats.org/officeDocument/2006/relationships/image" Target="../media/image48.png"/><Relationship Id="rId1" Type="http://schemas.openxmlformats.org/officeDocument/2006/relationships/slideLayout" Target="../slideLayouts/slideLayout6.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11.jpeg"/><Relationship Id="rId1" Type="http://schemas.openxmlformats.org/officeDocument/2006/relationships/slideLayout" Target="../slideLayouts/slideLayout6.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0.xml"/><Relationship Id="rId3" Type="http://schemas.openxmlformats.org/officeDocument/2006/relationships/image" Target="../media/image49.jpe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4" Type="http://schemas.openxmlformats.org/officeDocument/2006/relationships/image" Target="../media/image50.png"/><Relationship Id="rId1" Type="http://schemas.openxmlformats.org/officeDocument/2006/relationships/tags" Target="../tags/tag3.xml"/><Relationship Id="rId2"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2.xml"/><Relationship Id="rId3" Type="http://schemas.openxmlformats.org/officeDocument/2006/relationships/image" Target="../media/image23.jpeg"/></Relationships>
</file>

<file path=ppt/slides/_rels/slide33.xml.rels><?xml version="1.0" encoding="UTF-8" standalone="yes"?>
<Relationships xmlns="http://schemas.openxmlformats.org/package/2006/relationships"><Relationship Id="rId3" Type="http://schemas.openxmlformats.org/officeDocument/2006/relationships/image" Target="../media/image51.jpeg"/><Relationship Id="rId4" Type="http://schemas.openxmlformats.org/officeDocument/2006/relationships/image" Target="../media/image52.jpeg"/><Relationship Id="rId5" Type="http://schemas.openxmlformats.org/officeDocument/2006/relationships/image" Target="../media/image53.jpeg"/><Relationship Id="rId6" Type="http://schemas.openxmlformats.org/officeDocument/2006/relationships/image" Target="../media/image54.png"/><Relationship Id="rId1" Type="http://schemas.openxmlformats.org/officeDocument/2006/relationships/slideLayout" Target="../slideLayouts/slideLayout6.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4.xml"/><Relationship Id="rId3" Type="http://schemas.openxmlformats.org/officeDocument/2006/relationships/image" Target="../media/image55.jpeg"/></Relationships>
</file>

<file path=ppt/slides/_rels/slide35.xml.rels><?xml version="1.0" encoding="UTF-8" standalone="yes"?>
<Relationships xmlns="http://schemas.openxmlformats.org/package/2006/relationships"><Relationship Id="rId3" Type="http://schemas.openxmlformats.org/officeDocument/2006/relationships/image" Target="../media/image56.jpeg"/><Relationship Id="rId4" Type="http://schemas.openxmlformats.org/officeDocument/2006/relationships/image" Target="../media/image57.png"/><Relationship Id="rId1" Type="http://schemas.openxmlformats.org/officeDocument/2006/relationships/slideLayout" Target="../slideLayouts/slideLayout6.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6.xml"/><Relationship Id="rId3" Type="http://schemas.openxmlformats.org/officeDocument/2006/relationships/image" Target="../media/image58.jpe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4" Type="http://schemas.openxmlformats.org/officeDocument/2006/relationships/oleObject" Target="../embeddings/oleObject2.bin"/><Relationship Id="rId5" Type="http://schemas.openxmlformats.org/officeDocument/2006/relationships/image" Target="../media/image59.png"/><Relationship Id="rId1" Type="http://schemas.openxmlformats.org/officeDocument/2006/relationships/vmlDrawing" Target="../drawings/vmlDrawing2.vml"/><Relationship Id="rId2"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8.xml"/><Relationship Id="rId3" Type="http://schemas.openxmlformats.org/officeDocument/2006/relationships/image" Target="../media/image23.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9.xml"/><Relationship Id="rId3" Type="http://schemas.openxmlformats.org/officeDocument/2006/relationships/image" Target="../media/image60.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7.jpeg"/></Relationships>
</file>

<file path=ppt/slides/_rels/slide40.xml.rels><?xml version="1.0" encoding="UTF-8" standalone="yes"?>
<Relationships xmlns="http://schemas.openxmlformats.org/package/2006/relationships"><Relationship Id="rId3" Type="http://schemas.openxmlformats.org/officeDocument/2006/relationships/image" Target="../media/image61.jpeg"/><Relationship Id="rId4" Type="http://schemas.openxmlformats.org/officeDocument/2006/relationships/image" Target="../media/image62.wmf"/><Relationship Id="rId1" Type="http://schemas.openxmlformats.org/officeDocument/2006/relationships/slideLayout" Target="../slideLayouts/slideLayout6.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1.xml"/><Relationship Id="rId3" Type="http://schemas.openxmlformats.org/officeDocument/2006/relationships/image" Target="../media/image63.png"/></Relationships>
</file>

<file path=ppt/slides/_rels/slide42.xml.rels><?xml version="1.0" encoding="UTF-8" standalone="yes"?>
<Relationships xmlns="http://schemas.openxmlformats.org/package/2006/relationships"><Relationship Id="rId3" Type="http://schemas.openxmlformats.org/officeDocument/2006/relationships/image" Target="../media/image63.png"/><Relationship Id="rId4" Type="http://schemas.openxmlformats.org/officeDocument/2006/relationships/image" Target="../media/image64.jpeg"/><Relationship Id="rId1" Type="http://schemas.openxmlformats.org/officeDocument/2006/relationships/slideLayout" Target="../slideLayouts/slideLayout6.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image" Target="../media/image65.jpeg"/><Relationship Id="rId4" Type="http://schemas.openxmlformats.org/officeDocument/2006/relationships/image" Target="../media/image66.jpeg"/><Relationship Id="rId1" Type="http://schemas.openxmlformats.org/officeDocument/2006/relationships/slideLayout" Target="../slideLayouts/slideLayout6.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image" Target="../media/image67.jpeg"/><Relationship Id="rId4" Type="http://schemas.openxmlformats.org/officeDocument/2006/relationships/image" Target="../media/image68.jpeg"/><Relationship Id="rId1" Type="http://schemas.openxmlformats.org/officeDocument/2006/relationships/slideLayout" Target="../slideLayouts/slideLayout6.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5.xml"/><Relationship Id="rId3" Type="http://schemas.openxmlformats.org/officeDocument/2006/relationships/image" Target="../media/image69.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6.xml"/><Relationship Id="rId3" Type="http://schemas.openxmlformats.org/officeDocument/2006/relationships/image" Target="../media/image70.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7.xml"/><Relationship Id="rId3" Type="http://schemas.openxmlformats.org/officeDocument/2006/relationships/image" Target="../media/image71.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8.xml"/><Relationship Id="rId3" Type="http://schemas.openxmlformats.org/officeDocument/2006/relationships/image" Target="../media/image72.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9.xml"/><Relationship Id="rId3" Type="http://schemas.openxmlformats.org/officeDocument/2006/relationships/image" Target="../media/image73.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12.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0.xml"/><Relationship Id="rId3" Type="http://schemas.openxmlformats.org/officeDocument/2006/relationships/image" Target="../media/image74.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1.xml"/><Relationship Id="rId3" Type="http://schemas.openxmlformats.org/officeDocument/2006/relationships/image" Target="../media/image75.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2.xml"/><Relationship Id="rId3" Type="http://schemas.openxmlformats.org/officeDocument/2006/relationships/image" Target="../media/image76.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3.xml"/><Relationship Id="rId3" Type="http://schemas.openxmlformats.org/officeDocument/2006/relationships/image" Target="../media/image77.jpeg"/></Relationships>
</file>

<file path=ppt/slides/_rels/slide54.xml.rels><?xml version="1.0" encoding="UTF-8" standalone="yes"?>
<Relationships xmlns="http://schemas.openxmlformats.org/package/2006/relationships"><Relationship Id="rId3" Type="http://schemas.openxmlformats.org/officeDocument/2006/relationships/image" Target="../media/image78.jpeg"/><Relationship Id="rId4" Type="http://schemas.openxmlformats.org/officeDocument/2006/relationships/image" Target="../media/image79.jpeg"/><Relationship Id="rId1" Type="http://schemas.openxmlformats.org/officeDocument/2006/relationships/slideLayout" Target="../slideLayouts/slideLayout4.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5.xml"/><Relationship Id="rId3" Type="http://schemas.openxmlformats.org/officeDocument/2006/relationships/image" Target="../media/image80.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6.xml"/><Relationship Id="rId3" Type="http://schemas.openxmlformats.org/officeDocument/2006/relationships/image" Target="../media/image81.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7.xml"/><Relationship Id="rId3" Type="http://schemas.openxmlformats.org/officeDocument/2006/relationships/image" Target="../media/image81.jpeg"/></Relationships>
</file>

<file path=ppt/slides/_rels/slide58.xml.rels><?xml version="1.0" encoding="UTF-8" standalone="yes"?>
<Relationships xmlns="http://schemas.openxmlformats.org/package/2006/relationships"><Relationship Id="rId3" Type="http://schemas.openxmlformats.org/officeDocument/2006/relationships/image" Target="../media/image82.jpeg"/><Relationship Id="rId4" Type="http://schemas.openxmlformats.org/officeDocument/2006/relationships/image" Target="../media/image83.jpeg"/><Relationship Id="rId1" Type="http://schemas.openxmlformats.org/officeDocument/2006/relationships/slideLayout" Target="../slideLayouts/slideLayout7.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13.jpeg"/></Relationships>
</file>

<file path=ppt/slides/_rels/slide60.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8.jpeg"/><Relationship Id="rId5" Type="http://schemas.openxmlformats.org/officeDocument/2006/relationships/image" Target="../media/image9.jpeg"/><Relationship Id="rId1" Type="http://schemas.openxmlformats.org/officeDocument/2006/relationships/slideLayout" Target="../slideLayouts/slideLayout15.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3" Type="http://schemas.openxmlformats.org/officeDocument/2006/relationships/image" Target="../media/image84.png"/><Relationship Id="rId4" Type="http://schemas.openxmlformats.org/officeDocument/2006/relationships/image" Target="../media/image85.png"/><Relationship Id="rId5" Type="http://schemas.openxmlformats.org/officeDocument/2006/relationships/image" Target="../media/image86.png"/><Relationship Id="rId6" Type="http://schemas.openxmlformats.org/officeDocument/2006/relationships/hyperlink" Target="http://www.phsonline.org/" TargetMode="External"/><Relationship Id="rId7" Type="http://schemas.openxmlformats.org/officeDocument/2006/relationships/image" Target="../media/image87.jpg"/><Relationship Id="rId1" Type="http://schemas.openxmlformats.org/officeDocument/2006/relationships/slideLayout" Target="../slideLayouts/slideLayout2.xml"/><Relationship Id="rId2" Type="http://schemas.openxmlformats.org/officeDocument/2006/relationships/notesSlide" Target="../notesSlides/notesSlide61.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4" Type="http://schemas.openxmlformats.org/officeDocument/2006/relationships/oleObject" Target="../embeddings/oleObject1.bin"/><Relationship Id="rId5" Type="http://schemas.openxmlformats.org/officeDocument/2006/relationships/image" Target="../media/image14.png"/><Relationship Id="rId6" Type="http://schemas.openxmlformats.org/officeDocument/2006/relationships/image" Target="../media/image15.jpeg"/><Relationship Id="rId7" Type="http://schemas.openxmlformats.org/officeDocument/2006/relationships/image" Target="../media/image16.jpeg"/><Relationship Id="rId8" Type="http://schemas.openxmlformats.org/officeDocument/2006/relationships/image" Target="../media/image8.jpeg"/><Relationship Id="rId1" Type="http://schemas.openxmlformats.org/officeDocument/2006/relationships/vmlDrawing" Target="../drawings/vmlDrawing1.vml"/><Relationship Id="rId2"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xml"/><Relationship Id="rId3" Type="http://schemas.openxmlformats.org/officeDocument/2006/relationships/image" Target="../media/image17.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38125" y="3121572"/>
            <a:ext cx="8229599" cy="1752600"/>
          </a:xfrm>
        </p:spPr>
        <p:txBody>
          <a:bodyPr/>
          <a:lstStyle/>
          <a:p>
            <a:r>
              <a:rPr lang="en-US" sz="6000" dirty="0" smtClean="0">
                <a:solidFill>
                  <a:schemeClr val="tx1">
                    <a:lumMod val="65000"/>
                    <a:lumOff val="35000"/>
                  </a:schemeClr>
                </a:solidFill>
                <a:latin typeface="Century Gothic" pitchFamily="34" charset="0"/>
              </a:rPr>
              <a:t>Trees</a:t>
            </a:r>
            <a:r>
              <a:rPr lang="en-US" sz="6000" dirty="0" smtClean="0">
                <a:solidFill>
                  <a:schemeClr val="tx1">
                    <a:lumMod val="75000"/>
                    <a:lumOff val="25000"/>
                  </a:schemeClr>
                </a:solidFill>
                <a:latin typeface="Century Gothic" pitchFamily="34" charset="0"/>
              </a:rPr>
              <a:t> and Stormwater</a:t>
            </a:r>
          </a:p>
        </p:txBody>
      </p:sp>
      <p:sp>
        <p:nvSpPr>
          <p:cNvPr id="4" name="TextBox 3"/>
          <p:cNvSpPr txBox="1"/>
          <p:nvPr/>
        </p:nvSpPr>
        <p:spPr>
          <a:xfrm>
            <a:off x="625642" y="5436394"/>
            <a:ext cx="3730508" cy="1323439"/>
          </a:xfrm>
          <a:prstGeom prst="rect">
            <a:avLst/>
          </a:prstGeom>
          <a:noFill/>
        </p:spPr>
        <p:txBody>
          <a:bodyPr wrap="none" rtlCol="0">
            <a:spAutoFit/>
          </a:bodyPr>
          <a:lstStyle/>
          <a:p>
            <a:r>
              <a:rPr lang="en-US" sz="1600" dirty="0" smtClean="0">
                <a:latin typeface="Century Gothic" pitchFamily="34" charset="0"/>
                <a:cs typeface="Arial" pitchFamily="34" charset="0"/>
              </a:rPr>
              <a:t>Barley Van Clief  </a:t>
            </a:r>
          </a:p>
          <a:p>
            <a:r>
              <a:rPr lang="en-US" sz="1600" i="1" dirty="0" smtClean="0">
                <a:latin typeface="Century Gothic" pitchFamily="34" charset="0"/>
                <a:cs typeface="Arial" pitchFamily="34" charset="0"/>
              </a:rPr>
              <a:t>PHS Tree Tenders Program Manager</a:t>
            </a:r>
          </a:p>
          <a:p>
            <a:endParaRPr lang="en-US" sz="1600" i="1" dirty="0" smtClean="0">
              <a:latin typeface="Century Gothic" pitchFamily="34" charset="0"/>
              <a:cs typeface="Arial" pitchFamily="34" charset="0"/>
            </a:endParaRPr>
          </a:p>
          <a:p>
            <a:r>
              <a:rPr lang="en-US" sz="1600" i="1" dirty="0" smtClean="0">
                <a:latin typeface="Century Gothic" pitchFamily="34" charset="0"/>
                <a:cs typeface="Arial" pitchFamily="34" charset="0"/>
              </a:rPr>
              <a:t>Vinnie Cotrone</a:t>
            </a:r>
          </a:p>
          <a:p>
            <a:r>
              <a:rPr lang="en-US" sz="1600" i="1" dirty="0" smtClean="0">
                <a:latin typeface="Century Gothic" pitchFamily="34" charset="0"/>
                <a:cs typeface="Arial" pitchFamily="34" charset="0"/>
              </a:rPr>
              <a:t>Penn State Extension Urban Forester</a:t>
            </a: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11"/>
          <p:cNvSpPr/>
          <p:nvPr/>
        </p:nvSpPr>
        <p:spPr>
          <a:xfrm>
            <a:off x="458788" y="1454150"/>
            <a:ext cx="2687637" cy="4579938"/>
          </a:xfrm>
          <a:custGeom>
            <a:avLst/>
            <a:gdLst>
              <a:gd name="connsiteX0" fmla="*/ 0 w 2688282"/>
              <a:gd name="connsiteY0" fmla="*/ 268828 h 4800600"/>
              <a:gd name="connsiteX1" fmla="*/ 78738 w 2688282"/>
              <a:gd name="connsiteY1" fmla="*/ 78738 h 4800600"/>
              <a:gd name="connsiteX2" fmla="*/ 268828 w 2688282"/>
              <a:gd name="connsiteY2" fmla="*/ 0 h 4800600"/>
              <a:gd name="connsiteX3" fmla="*/ 2419454 w 2688282"/>
              <a:gd name="connsiteY3" fmla="*/ 0 h 4800600"/>
              <a:gd name="connsiteX4" fmla="*/ 2609544 w 2688282"/>
              <a:gd name="connsiteY4" fmla="*/ 78738 h 4800600"/>
              <a:gd name="connsiteX5" fmla="*/ 2688282 w 2688282"/>
              <a:gd name="connsiteY5" fmla="*/ 268828 h 4800600"/>
              <a:gd name="connsiteX6" fmla="*/ 2688282 w 2688282"/>
              <a:gd name="connsiteY6" fmla="*/ 4531772 h 4800600"/>
              <a:gd name="connsiteX7" fmla="*/ 2609544 w 2688282"/>
              <a:gd name="connsiteY7" fmla="*/ 4721862 h 4800600"/>
              <a:gd name="connsiteX8" fmla="*/ 2419454 w 2688282"/>
              <a:gd name="connsiteY8" fmla="*/ 4800600 h 4800600"/>
              <a:gd name="connsiteX9" fmla="*/ 268828 w 2688282"/>
              <a:gd name="connsiteY9" fmla="*/ 4800600 h 4800600"/>
              <a:gd name="connsiteX10" fmla="*/ 78738 w 2688282"/>
              <a:gd name="connsiteY10" fmla="*/ 4721862 h 4800600"/>
              <a:gd name="connsiteX11" fmla="*/ 0 w 2688282"/>
              <a:gd name="connsiteY11" fmla="*/ 4531772 h 4800600"/>
              <a:gd name="connsiteX12" fmla="*/ 0 w 2688282"/>
              <a:gd name="connsiteY12" fmla="*/ 268828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88282" h="4800600">
                <a:moveTo>
                  <a:pt x="0" y="268828"/>
                </a:moveTo>
                <a:cubicBezTo>
                  <a:pt x="0" y="197530"/>
                  <a:pt x="28323" y="129153"/>
                  <a:pt x="78738" y="78738"/>
                </a:cubicBezTo>
                <a:cubicBezTo>
                  <a:pt x="129153" y="28323"/>
                  <a:pt x="197531" y="0"/>
                  <a:pt x="268828" y="0"/>
                </a:cubicBezTo>
                <a:lnTo>
                  <a:pt x="2419454" y="0"/>
                </a:lnTo>
                <a:cubicBezTo>
                  <a:pt x="2490752" y="0"/>
                  <a:pt x="2559129" y="28323"/>
                  <a:pt x="2609544" y="78738"/>
                </a:cubicBezTo>
                <a:cubicBezTo>
                  <a:pt x="2659959" y="129153"/>
                  <a:pt x="2688282" y="197531"/>
                  <a:pt x="2688282" y="268828"/>
                </a:cubicBezTo>
                <a:lnTo>
                  <a:pt x="2688282" y="4531772"/>
                </a:lnTo>
                <a:cubicBezTo>
                  <a:pt x="2688282" y="4603070"/>
                  <a:pt x="2659959" y="4671447"/>
                  <a:pt x="2609544" y="4721862"/>
                </a:cubicBezTo>
                <a:cubicBezTo>
                  <a:pt x="2559129" y="4772277"/>
                  <a:pt x="2490751" y="4800600"/>
                  <a:pt x="2419454" y="4800600"/>
                </a:cubicBezTo>
                <a:lnTo>
                  <a:pt x="268828" y="4800600"/>
                </a:lnTo>
                <a:cubicBezTo>
                  <a:pt x="197530" y="4800600"/>
                  <a:pt x="129153" y="4772277"/>
                  <a:pt x="78738" y="4721862"/>
                </a:cubicBezTo>
                <a:cubicBezTo>
                  <a:pt x="28323" y="4671447"/>
                  <a:pt x="0" y="4603069"/>
                  <a:pt x="0" y="4531772"/>
                </a:cubicBezTo>
                <a:lnTo>
                  <a:pt x="0" y="268828"/>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213360" tIns="2133600" rIns="213360" bIns="1173480" spcCol="1270" anchor="ctr"/>
          <a:lstStyle/>
          <a:p>
            <a:pPr algn="ctr" defTabSz="1333500">
              <a:lnSpc>
                <a:spcPct val="90000"/>
              </a:lnSpc>
              <a:spcAft>
                <a:spcPct val="35000"/>
              </a:spcAft>
              <a:defRPr/>
            </a:pPr>
            <a:r>
              <a:rPr lang="en-US" sz="3000" dirty="0"/>
              <a:t>The intended function of the tree</a:t>
            </a:r>
          </a:p>
        </p:txBody>
      </p:sp>
      <p:sp>
        <p:nvSpPr>
          <p:cNvPr id="13" name="Oval 12"/>
          <p:cNvSpPr/>
          <p:nvPr/>
        </p:nvSpPr>
        <p:spPr>
          <a:xfrm>
            <a:off x="698500" y="1073150"/>
            <a:ext cx="2208213" cy="2208213"/>
          </a:xfrm>
          <a:prstGeom prst="ellipse">
            <a:avLst/>
          </a:prstGeom>
          <a:blipFill rotWithShape="0">
            <a:blip r:embed="rId3" cstate="screen"/>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4" name="Freeform 13"/>
          <p:cNvSpPr/>
          <p:nvPr/>
        </p:nvSpPr>
        <p:spPr>
          <a:xfrm>
            <a:off x="3227388" y="1454150"/>
            <a:ext cx="2689225" cy="4579938"/>
          </a:xfrm>
          <a:custGeom>
            <a:avLst/>
            <a:gdLst>
              <a:gd name="connsiteX0" fmla="*/ 0 w 2688282"/>
              <a:gd name="connsiteY0" fmla="*/ 268828 h 4800600"/>
              <a:gd name="connsiteX1" fmla="*/ 78738 w 2688282"/>
              <a:gd name="connsiteY1" fmla="*/ 78738 h 4800600"/>
              <a:gd name="connsiteX2" fmla="*/ 268828 w 2688282"/>
              <a:gd name="connsiteY2" fmla="*/ 0 h 4800600"/>
              <a:gd name="connsiteX3" fmla="*/ 2419454 w 2688282"/>
              <a:gd name="connsiteY3" fmla="*/ 0 h 4800600"/>
              <a:gd name="connsiteX4" fmla="*/ 2609544 w 2688282"/>
              <a:gd name="connsiteY4" fmla="*/ 78738 h 4800600"/>
              <a:gd name="connsiteX5" fmla="*/ 2688282 w 2688282"/>
              <a:gd name="connsiteY5" fmla="*/ 268828 h 4800600"/>
              <a:gd name="connsiteX6" fmla="*/ 2688282 w 2688282"/>
              <a:gd name="connsiteY6" fmla="*/ 4531772 h 4800600"/>
              <a:gd name="connsiteX7" fmla="*/ 2609544 w 2688282"/>
              <a:gd name="connsiteY7" fmla="*/ 4721862 h 4800600"/>
              <a:gd name="connsiteX8" fmla="*/ 2419454 w 2688282"/>
              <a:gd name="connsiteY8" fmla="*/ 4800600 h 4800600"/>
              <a:gd name="connsiteX9" fmla="*/ 268828 w 2688282"/>
              <a:gd name="connsiteY9" fmla="*/ 4800600 h 4800600"/>
              <a:gd name="connsiteX10" fmla="*/ 78738 w 2688282"/>
              <a:gd name="connsiteY10" fmla="*/ 4721862 h 4800600"/>
              <a:gd name="connsiteX11" fmla="*/ 0 w 2688282"/>
              <a:gd name="connsiteY11" fmla="*/ 4531772 h 4800600"/>
              <a:gd name="connsiteX12" fmla="*/ 0 w 2688282"/>
              <a:gd name="connsiteY12" fmla="*/ 268828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88282" h="4800600">
                <a:moveTo>
                  <a:pt x="0" y="268828"/>
                </a:moveTo>
                <a:cubicBezTo>
                  <a:pt x="0" y="197530"/>
                  <a:pt x="28323" y="129153"/>
                  <a:pt x="78738" y="78738"/>
                </a:cubicBezTo>
                <a:cubicBezTo>
                  <a:pt x="129153" y="28323"/>
                  <a:pt x="197531" y="0"/>
                  <a:pt x="268828" y="0"/>
                </a:cubicBezTo>
                <a:lnTo>
                  <a:pt x="2419454" y="0"/>
                </a:lnTo>
                <a:cubicBezTo>
                  <a:pt x="2490752" y="0"/>
                  <a:pt x="2559129" y="28323"/>
                  <a:pt x="2609544" y="78738"/>
                </a:cubicBezTo>
                <a:cubicBezTo>
                  <a:pt x="2659959" y="129153"/>
                  <a:pt x="2688282" y="197531"/>
                  <a:pt x="2688282" y="268828"/>
                </a:cubicBezTo>
                <a:lnTo>
                  <a:pt x="2688282" y="4531772"/>
                </a:lnTo>
                <a:cubicBezTo>
                  <a:pt x="2688282" y="4603070"/>
                  <a:pt x="2659959" y="4671447"/>
                  <a:pt x="2609544" y="4721862"/>
                </a:cubicBezTo>
                <a:cubicBezTo>
                  <a:pt x="2559129" y="4772277"/>
                  <a:pt x="2490751" y="4800600"/>
                  <a:pt x="2419454" y="4800600"/>
                </a:cubicBezTo>
                <a:lnTo>
                  <a:pt x="268828" y="4800600"/>
                </a:lnTo>
                <a:cubicBezTo>
                  <a:pt x="197530" y="4800600"/>
                  <a:pt x="129153" y="4772277"/>
                  <a:pt x="78738" y="4721862"/>
                </a:cubicBezTo>
                <a:cubicBezTo>
                  <a:pt x="28323" y="4671447"/>
                  <a:pt x="0" y="4603069"/>
                  <a:pt x="0" y="4531772"/>
                </a:cubicBezTo>
                <a:lnTo>
                  <a:pt x="0" y="268828"/>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213360" tIns="2133600" rIns="213360" bIns="1173480" spcCol="1270" anchor="ctr"/>
          <a:lstStyle/>
          <a:p>
            <a:pPr algn="ctr" defTabSz="1333500">
              <a:lnSpc>
                <a:spcPct val="90000"/>
              </a:lnSpc>
              <a:spcAft>
                <a:spcPct val="35000"/>
              </a:spcAft>
              <a:defRPr/>
            </a:pPr>
            <a:r>
              <a:rPr lang="en-US" sz="3000" dirty="0"/>
              <a:t>The characteristics of the site</a:t>
            </a:r>
          </a:p>
        </p:txBody>
      </p:sp>
      <p:sp>
        <p:nvSpPr>
          <p:cNvPr id="15" name="Oval 14"/>
          <p:cNvSpPr/>
          <p:nvPr/>
        </p:nvSpPr>
        <p:spPr>
          <a:xfrm>
            <a:off x="3467100" y="1073150"/>
            <a:ext cx="2209800" cy="2208213"/>
          </a:xfrm>
          <a:prstGeom prst="ellipse">
            <a:avLst/>
          </a:prstGeom>
          <a:blipFill rotWithShape="0">
            <a:blip r:embed="rId4" cstate="screen"/>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6" name="Freeform 15"/>
          <p:cNvSpPr/>
          <p:nvPr/>
        </p:nvSpPr>
        <p:spPr>
          <a:xfrm>
            <a:off x="5997575" y="1454150"/>
            <a:ext cx="2687638" cy="4579938"/>
          </a:xfrm>
          <a:custGeom>
            <a:avLst/>
            <a:gdLst>
              <a:gd name="connsiteX0" fmla="*/ 0 w 2688282"/>
              <a:gd name="connsiteY0" fmla="*/ 268828 h 4800600"/>
              <a:gd name="connsiteX1" fmla="*/ 78738 w 2688282"/>
              <a:gd name="connsiteY1" fmla="*/ 78738 h 4800600"/>
              <a:gd name="connsiteX2" fmla="*/ 268828 w 2688282"/>
              <a:gd name="connsiteY2" fmla="*/ 0 h 4800600"/>
              <a:gd name="connsiteX3" fmla="*/ 2419454 w 2688282"/>
              <a:gd name="connsiteY3" fmla="*/ 0 h 4800600"/>
              <a:gd name="connsiteX4" fmla="*/ 2609544 w 2688282"/>
              <a:gd name="connsiteY4" fmla="*/ 78738 h 4800600"/>
              <a:gd name="connsiteX5" fmla="*/ 2688282 w 2688282"/>
              <a:gd name="connsiteY5" fmla="*/ 268828 h 4800600"/>
              <a:gd name="connsiteX6" fmla="*/ 2688282 w 2688282"/>
              <a:gd name="connsiteY6" fmla="*/ 4531772 h 4800600"/>
              <a:gd name="connsiteX7" fmla="*/ 2609544 w 2688282"/>
              <a:gd name="connsiteY7" fmla="*/ 4721862 h 4800600"/>
              <a:gd name="connsiteX8" fmla="*/ 2419454 w 2688282"/>
              <a:gd name="connsiteY8" fmla="*/ 4800600 h 4800600"/>
              <a:gd name="connsiteX9" fmla="*/ 268828 w 2688282"/>
              <a:gd name="connsiteY9" fmla="*/ 4800600 h 4800600"/>
              <a:gd name="connsiteX10" fmla="*/ 78738 w 2688282"/>
              <a:gd name="connsiteY10" fmla="*/ 4721862 h 4800600"/>
              <a:gd name="connsiteX11" fmla="*/ 0 w 2688282"/>
              <a:gd name="connsiteY11" fmla="*/ 4531772 h 4800600"/>
              <a:gd name="connsiteX12" fmla="*/ 0 w 2688282"/>
              <a:gd name="connsiteY12" fmla="*/ 268828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88282" h="4800600">
                <a:moveTo>
                  <a:pt x="0" y="268828"/>
                </a:moveTo>
                <a:cubicBezTo>
                  <a:pt x="0" y="197530"/>
                  <a:pt x="28323" y="129153"/>
                  <a:pt x="78738" y="78738"/>
                </a:cubicBezTo>
                <a:cubicBezTo>
                  <a:pt x="129153" y="28323"/>
                  <a:pt x="197531" y="0"/>
                  <a:pt x="268828" y="0"/>
                </a:cubicBezTo>
                <a:lnTo>
                  <a:pt x="2419454" y="0"/>
                </a:lnTo>
                <a:cubicBezTo>
                  <a:pt x="2490752" y="0"/>
                  <a:pt x="2559129" y="28323"/>
                  <a:pt x="2609544" y="78738"/>
                </a:cubicBezTo>
                <a:cubicBezTo>
                  <a:pt x="2659959" y="129153"/>
                  <a:pt x="2688282" y="197531"/>
                  <a:pt x="2688282" y="268828"/>
                </a:cubicBezTo>
                <a:lnTo>
                  <a:pt x="2688282" y="4531772"/>
                </a:lnTo>
                <a:cubicBezTo>
                  <a:pt x="2688282" y="4603070"/>
                  <a:pt x="2659959" y="4671447"/>
                  <a:pt x="2609544" y="4721862"/>
                </a:cubicBezTo>
                <a:cubicBezTo>
                  <a:pt x="2559129" y="4772277"/>
                  <a:pt x="2490751" y="4800600"/>
                  <a:pt x="2419454" y="4800600"/>
                </a:cubicBezTo>
                <a:lnTo>
                  <a:pt x="268828" y="4800600"/>
                </a:lnTo>
                <a:cubicBezTo>
                  <a:pt x="197530" y="4800600"/>
                  <a:pt x="129153" y="4772277"/>
                  <a:pt x="78738" y="4721862"/>
                </a:cubicBezTo>
                <a:cubicBezTo>
                  <a:pt x="28323" y="4671447"/>
                  <a:pt x="0" y="4603069"/>
                  <a:pt x="0" y="4531772"/>
                </a:cubicBezTo>
                <a:lnTo>
                  <a:pt x="0" y="268828"/>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213360" tIns="2133600" rIns="213360" bIns="1173480" spcCol="1270" anchor="ctr"/>
          <a:lstStyle/>
          <a:p>
            <a:pPr algn="ctr" defTabSz="1333500">
              <a:lnSpc>
                <a:spcPct val="90000"/>
              </a:lnSpc>
              <a:spcAft>
                <a:spcPct val="35000"/>
              </a:spcAft>
              <a:defRPr/>
            </a:pPr>
            <a:r>
              <a:rPr lang="en-US" sz="3000" dirty="0"/>
              <a:t>The desired qualities of the tree</a:t>
            </a:r>
          </a:p>
        </p:txBody>
      </p:sp>
      <p:sp>
        <p:nvSpPr>
          <p:cNvPr id="17" name="Oval 16"/>
          <p:cNvSpPr/>
          <p:nvPr/>
        </p:nvSpPr>
        <p:spPr>
          <a:xfrm>
            <a:off x="6237288" y="1073150"/>
            <a:ext cx="2208212" cy="2208213"/>
          </a:xfrm>
          <a:prstGeom prst="ellipse">
            <a:avLst/>
          </a:prstGeom>
          <a:blipFill rotWithShape="0">
            <a:blip r:embed="rId5" cstate="screen"/>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8" name="Left-Right Arrow 17"/>
          <p:cNvSpPr/>
          <p:nvPr/>
        </p:nvSpPr>
        <p:spPr>
          <a:xfrm>
            <a:off x="785813" y="5065713"/>
            <a:ext cx="7572375" cy="720725"/>
          </a:xfrm>
          <a:prstGeom prst="leftRightArrow">
            <a:avLst/>
          </a:prstGeom>
        </p:spPr>
        <p:style>
          <a:lnRef idx="2">
            <a:schemeClr val="lt1">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dk1">
              <a:hueOff val="0"/>
              <a:satOff val="0"/>
              <a:lumOff val="0"/>
              <a:alphaOff val="0"/>
            </a:schemeClr>
          </a:fontRef>
        </p:style>
      </p:sp>
      <p:sp>
        <p:nvSpPr>
          <p:cNvPr id="11" name="Rectangle 2"/>
          <p:cNvSpPr txBox="1">
            <a:spLocks noChangeArrowheads="1"/>
          </p:cNvSpPr>
          <p:nvPr/>
        </p:nvSpPr>
        <p:spPr>
          <a:xfrm>
            <a:off x="457200" y="164276"/>
            <a:ext cx="8229600" cy="1143000"/>
          </a:xfrm>
          <a:prstGeom prst="rect">
            <a:avLst/>
          </a:prstGeom>
        </p:spPr>
        <p:txBody>
          <a:bodyPr/>
          <a:lstStyle/>
          <a:p>
            <a:pPr algn="ctr" eaLnBrk="1" hangingPunct="1">
              <a:defRPr/>
            </a:pPr>
            <a:r>
              <a:rPr lang="en-US" sz="3600" b="1" kern="0" dirty="0">
                <a:solidFill>
                  <a:schemeClr val="tx1">
                    <a:lumMod val="65000"/>
                    <a:lumOff val="35000"/>
                  </a:schemeClr>
                </a:solidFill>
                <a:latin typeface="Century Gothic" pitchFamily="34" charset="0"/>
                <a:ea typeface="+mj-ea"/>
                <a:cs typeface="+mj-cs"/>
              </a:rPr>
              <a:t>Consider…….</a:t>
            </a:r>
          </a:p>
        </p:txBody>
      </p:sp>
      <p:cxnSp>
        <p:nvCxnSpPr>
          <p:cNvPr id="10" name="Straight Connector 9"/>
          <p:cNvCxnSpPr/>
          <p:nvPr/>
        </p:nvCxnSpPr>
        <p:spPr>
          <a:xfrm>
            <a:off x="463344" y="815769"/>
            <a:ext cx="8566968" cy="0"/>
          </a:xfrm>
          <a:prstGeom prst="line">
            <a:avLst/>
          </a:prstGeom>
          <a:ln w="12700">
            <a:solidFill>
              <a:srgbClr val="92D050"/>
            </a:solidFill>
          </a:ln>
        </p:spPr>
        <p:style>
          <a:lnRef idx="2">
            <a:schemeClr val="accent1"/>
          </a:lnRef>
          <a:fillRef idx="0">
            <a:schemeClr val="accent1"/>
          </a:fillRef>
          <a:effectRef idx="1">
            <a:schemeClr val="accent1"/>
          </a:effectRef>
          <a:fontRef idx="minor">
            <a:schemeClr val="tx1"/>
          </a:fontRef>
        </p:style>
      </p:cxn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8276556" y="5764927"/>
            <a:ext cx="914400" cy="914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34850" name="Picture 2" descr="http://i2.wp.com/www.harvestingrainwater.com/wp-content/uploads/2014/07/Fig.-3.30-7-5-2014-rwm.jpg"/>
          <p:cNvPicPr>
            <a:picLocks noChangeAspect="1" noChangeArrowheads="1"/>
          </p:cNvPicPr>
          <p:nvPr/>
        </p:nvPicPr>
        <p:blipFill>
          <a:blip r:embed="rId3"/>
          <a:srcRect/>
          <a:stretch>
            <a:fillRect/>
          </a:stretch>
        </p:blipFill>
        <p:spPr bwMode="auto">
          <a:xfrm>
            <a:off x="816624" y="1150991"/>
            <a:ext cx="7777096" cy="4456276"/>
          </a:xfrm>
          <a:prstGeom prst="rect">
            <a:avLst/>
          </a:prstGeom>
          <a:noFill/>
        </p:spPr>
      </p:pic>
      <p:sp>
        <p:nvSpPr>
          <p:cNvPr id="3" name="TextBox 2"/>
          <p:cNvSpPr txBox="1"/>
          <p:nvPr/>
        </p:nvSpPr>
        <p:spPr>
          <a:xfrm>
            <a:off x="2908871" y="184834"/>
            <a:ext cx="3498073" cy="646331"/>
          </a:xfrm>
          <a:prstGeom prst="rect">
            <a:avLst/>
          </a:prstGeom>
          <a:noFill/>
        </p:spPr>
        <p:txBody>
          <a:bodyPr wrap="none" rtlCol="0">
            <a:spAutoFit/>
          </a:bodyPr>
          <a:lstStyle/>
          <a:p>
            <a:r>
              <a:rPr lang="en-US" sz="3600" b="1" dirty="0" smtClean="0">
                <a:solidFill>
                  <a:schemeClr val="tx1">
                    <a:lumMod val="65000"/>
                    <a:lumOff val="35000"/>
                  </a:schemeClr>
                </a:solidFill>
                <a:latin typeface="Century Gothic" pitchFamily="34" charset="0"/>
              </a:rPr>
              <a:t>Moisture Zones</a:t>
            </a:r>
            <a:endParaRPr lang="en-US" sz="3600" b="1" dirty="0">
              <a:solidFill>
                <a:schemeClr val="tx1">
                  <a:lumMod val="65000"/>
                  <a:lumOff val="35000"/>
                </a:schemeClr>
              </a:solidFill>
              <a:latin typeface="Century Gothic" pitchFamily="34" charset="0"/>
            </a:endParaRPr>
          </a:p>
        </p:txBody>
      </p:sp>
      <p:sp>
        <p:nvSpPr>
          <p:cNvPr id="4" name="TextBox 3"/>
          <p:cNvSpPr txBox="1"/>
          <p:nvPr/>
        </p:nvSpPr>
        <p:spPr>
          <a:xfrm>
            <a:off x="816624" y="5754408"/>
            <a:ext cx="1839991" cy="923330"/>
          </a:xfrm>
          <a:prstGeom prst="rect">
            <a:avLst/>
          </a:prstGeom>
          <a:noFill/>
          <a:ln>
            <a:solidFill>
              <a:schemeClr val="tx1">
                <a:lumMod val="50000"/>
                <a:lumOff val="50000"/>
              </a:schemeClr>
            </a:solidFill>
          </a:ln>
        </p:spPr>
        <p:txBody>
          <a:bodyPr wrap="none" rtlCol="0">
            <a:spAutoFit/>
          </a:bodyPr>
          <a:lstStyle/>
          <a:p>
            <a:r>
              <a:rPr lang="en-US" dirty="0" smtClean="0"/>
              <a:t>Bald cypress</a:t>
            </a:r>
          </a:p>
          <a:p>
            <a:r>
              <a:rPr lang="en-US" dirty="0" smtClean="0"/>
              <a:t>Swamp white oak</a:t>
            </a:r>
          </a:p>
          <a:p>
            <a:r>
              <a:rPr lang="en-US" dirty="0" smtClean="0"/>
              <a:t>Black willow</a:t>
            </a:r>
            <a:endParaRPr lang="en-US" dirty="0"/>
          </a:p>
        </p:txBody>
      </p:sp>
      <p:sp>
        <p:nvSpPr>
          <p:cNvPr id="6" name="Rectangle 5"/>
          <p:cNvSpPr/>
          <p:nvPr/>
        </p:nvSpPr>
        <p:spPr>
          <a:xfrm>
            <a:off x="643198" y="5261930"/>
            <a:ext cx="2257651" cy="33107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chemeClr val="tx1"/>
                </a:solidFill>
              </a:rPr>
              <a:t>Wet Zone</a:t>
            </a:r>
            <a:endParaRPr lang="en-US" b="1" dirty="0">
              <a:solidFill>
                <a:schemeClr val="tx1"/>
              </a:solidFill>
            </a:endParaRPr>
          </a:p>
        </p:txBody>
      </p:sp>
      <p:sp>
        <p:nvSpPr>
          <p:cNvPr id="7" name="Rectangle 6"/>
          <p:cNvSpPr/>
          <p:nvPr/>
        </p:nvSpPr>
        <p:spPr>
          <a:xfrm>
            <a:off x="3827839" y="5339254"/>
            <a:ext cx="2257651" cy="33107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chemeClr val="tx1"/>
                </a:solidFill>
              </a:rPr>
              <a:t>Mesic  (middle) Zone</a:t>
            </a:r>
            <a:endParaRPr lang="en-US" b="1" dirty="0">
              <a:solidFill>
                <a:schemeClr val="tx1"/>
              </a:solidFill>
            </a:endParaRPr>
          </a:p>
        </p:txBody>
      </p:sp>
      <p:sp>
        <p:nvSpPr>
          <p:cNvPr id="8" name="Rectangle 7"/>
          <p:cNvSpPr/>
          <p:nvPr/>
        </p:nvSpPr>
        <p:spPr>
          <a:xfrm>
            <a:off x="5975128" y="4757058"/>
            <a:ext cx="2257651" cy="33107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chemeClr val="tx1"/>
                </a:solidFill>
              </a:rPr>
              <a:t>Transition Zone</a:t>
            </a:r>
            <a:endParaRPr lang="en-US" b="1" dirty="0">
              <a:solidFill>
                <a:schemeClr val="tx1"/>
              </a:solidFill>
            </a:endParaRPr>
          </a:p>
        </p:txBody>
      </p:sp>
      <p:sp>
        <p:nvSpPr>
          <p:cNvPr id="9" name="TextBox 8"/>
          <p:cNvSpPr txBox="1"/>
          <p:nvPr/>
        </p:nvSpPr>
        <p:spPr>
          <a:xfrm>
            <a:off x="4209393" y="5785940"/>
            <a:ext cx="1361335" cy="646331"/>
          </a:xfrm>
          <a:prstGeom prst="rect">
            <a:avLst/>
          </a:prstGeom>
          <a:noFill/>
          <a:ln>
            <a:solidFill>
              <a:schemeClr val="tx1">
                <a:lumMod val="50000"/>
                <a:lumOff val="50000"/>
              </a:schemeClr>
            </a:solidFill>
          </a:ln>
        </p:spPr>
        <p:txBody>
          <a:bodyPr wrap="none" rtlCol="0">
            <a:spAutoFit/>
          </a:bodyPr>
          <a:lstStyle/>
          <a:p>
            <a:r>
              <a:rPr lang="en-US" dirty="0" smtClean="0"/>
              <a:t>Serviceberry</a:t>
            </a:r>
          </a:p>
          <a:p>
            <a:r>
              <a:rPr lang="en-US" dirty="0" smtClean="0"/>
              <a:t>Red maple</a:t>
            </a:r>
            <a:endParaRPr lang="en-US" dirty="0"/>
          </a:p>
        </p:txBody>
      </p:sp>
      <p:sp>
        <p:nvSpPr>
          <p:cNvPr id="10" name="Rectangle 9"/>
          <p:cNvSpPr/>
          <p:nvPr/>
        </p:nvSpPr>
        <p:spPr>
          <a:xfrm>
            <a:off x="6432333" y="5228896"/>
            <a:ext cx="1816212" cy="37837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6432333" y="5770174"/>
            <a:ext cx="1226233" cy="923330"/>
          </a:xfrm>
          <a:prstGeom prst="rect">
            <a:avLst/>
          </a:prstGeom>
          <a:noFill/>
          <a:ln>
            <a:solidFill>
              <a:schemeClr val="tx1">
                <a:lumMod val="50000"/>
                <a:lumOff val="50000"/>
              </a:schemeClr>
            </a:solidFill>
          </a:ln>
        </p:spPr>
        <p:txBody>
          <a:bodyPr wrap="none" rtlCol="0">
            <a:spAutoFit/>
          </a:bodyPr>
          <a:lstStyle/>
          <a:p>
            <a:r>
              <a:rPr lang="en-US" dirty="0" smtClean="0"/>
              <a:t>Sweet gum</a:t>
            </a:r>
          </a:p>
          <a:p>
            <a:r>
              <a:rPr lang="en-US" dirty="0" smtClean="0"/>
              <a:t>Sycamore</a:t>
            </a:r>
          </a:p>
          <a:p>
            <a:r>
              <a:rPr lang="en-US" dirty="0" smtClean="0"/>
              <a:t>Pin oak</a:t>
            </a:r>
            <a:endParaRPr lang="en-US" dirty="0"/>
          </a:p>
        </p:txBody>
      </p:sp>
      <p:cxnSp>
        <p:nvCxnSpPr>
          <p:cNvPr id="12" name="Straight Connector 11"/>
          <p:cNvCxnSpPr/>
          <p:nvPr/>
        </p:nvCxnSpPr>
        <p:spPr>
          <a:xfrm>
            <a:off x="463344" y="815769"/>
            <a:ext cx="8566968" cy="0"/>
          </a:xfrm>
          <a:prstGeom prst="line">
            <a:avLst/>
          </a:prstGeom>
          <a:ln w="12700">
            <a:solidFill>
              <a:srgbClr val="92D050"/>
            </a:solidFill>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development1.jpg"/>
          <p:cNvPicPr>
            <a:picLocks noChangeAspect="1"/>
          </p:cNvPicPr>
          <p:nvPr/>
        </p:nvPicPr>
        <p:blipFill>
          <a:blip r:embed="rId3" cstate="print"/>
          <a:srcRect/>
          <a:stretch>
            <a:fillRect/>
          </a:stretch>
        </p:blipFill>
        <p:spPr bwMode="auto">
          <a:xfrm>
            <a:off x="0" y="0"/>
            <a:ext cx="10058400" cy="6858000"/>
          </a:xfrm>
          <a:prstGeom prst="rect">
            <a:avLst/>
          </a:prstGeom>
          <a:noFill/>
          <a:ln w="9525">
            <a:noFill/>
            <a:miter lim="800000"/>
            <a:headEnd/>
            <a:tailEnd/>
          </a:ln>
        </p:spPr>
      </p:pic>
      <p:sp>
        <p:nvSpPr>
          <p:cNvPr id="4" name="TextBox 3"/>
          <p:cNvSpPr txBox="1"/>
          <p:nvPr/>
        </p:nvSpPr>
        <p:spPr>
          <a:xfrm>
            <a:off x="0" y="5983069"/>
            <a:ext cx="9144000" cy="369332"/>
          </a:xfrm>
          <a:prstGeom prst="rect">
            <a:avLst/>
          </a:prstGeom>
          <a:noFill/>
        </p:spPr>
        <p:txBody>
          <a:bodyPr wrap="square">
            <a:spAutoFit/>
          </a:bodyPr>
          <a:lstStyle/>
          <a:p>
            <a:pPr algn="ctr"/>
            <a:r>
              <a:rPr lang="en-US" b="1" kern="0" dirty="0" smtClean="0">
                <a:solidFill>
                  <a:schemeClr val="accent4">
                    <a:lumMod val="10000"/>
                  </a:schemeClr>
                </a:solidFill>
                <a:latin typeface="+mj-lt"/>
              </a:rPr>
              <a:t> </a:t>
            </a:r>
            <a:endParaRPr lang="en-US" b="1" kern="0" dirty="0">
              <a:solidFill>
                <a:schemeClr val="accent4">
                  <a:lumMod val="10000"/>
                </a:schemeClr>
              </a:solidFill>
              <a:latin typeface="Century Gothic" pitchFamily="34" charset="0"/>
            </a:endParaRPr>
          </a:p>
        </p:txBody>
      </p:sp>
      <p:sp>
        <p:nvSpPr>
          <p:cNvPr id="5" name="Rectangle 2"/>
          <p:cNvSpPr txBox="1">
            <a:spLocks noChangeArrowheads="1"/>
          </p:cNvSpPr>
          <p:nvPr/>
        </p:nvSpPr>
        <p:spPr>
          <a:xfrm>
            <a:off x="-357804" y="669240"/>
            <a:ext cx="10058400" cy="2209800"/>
          </a:xfrm>
          <a:prstGeom prst="rect">
            <a:avLst/>
          </a:prstGeom>
        </p:spPr>
        <p:txBody>
          <a:bodyPr/>
          <a:lstStyle/>
          <a:p>
            <a:pPr marL="342900" indent="-342900" algn="ctr">
              <a:spcBef>
                <a:spcPct val="20000"/>
              </a:spcBef>
              <a:defRPr/>
            </a:pPr>
            <a:r>
              <a:rPr lang="en-US" sz="6000" b="1" kern="0" spc="-220" dirty="0" smtClean="0">
                <a:solidFill>
                  <a:schemeClr val="tx1">
                    <a:lumMod val="65000"/>
                    <a:lumOff val="35000"/>
                  </a:schemeClr>
                </a:solidFill>
                <a:effectLst>
                  <a:outerShdw blurRad="38100" dist="38100" dir="2700000" algn="tl">
                    <a:srgbClr val="000000">
                      <a:alpha val="43137"/>
                    </a:srgbClr>
                  </a:outerShdw>
                </a:effectLst>
                <a:latin typeface="Century Gothic" pitchFamily="34" charset="0"/>
                <a:ea typeface="+mj-ea"/>
                <a:cs typeface="+mj-cs"/>
              </a:rPr>
              <a:t>Tree Stocks</a:t>
            </a:r>
          </a:p>
        </p:txBody>
      </p:sp>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a:xfrm>
            <a:off x="457200" y="176666"/>
            <a:ext cx="8229600" cy="1143000"/>
          </a:xfrm>
        </p:spPr>
        <p:txBody>
          <a:bodyPr/>
          <a:lstStyle/>
          <a:p>
            <a:r>
              <a:rPr lang="en-US" sz="3600" b="1" dirty="0" smtClean="0">
                <a:solidFill>
                  <a:schemeClr val="tx1">
                    <a:lumMod val="65000"/>
                    <a:lumOff val="35000"/>
                  </a:schemeClr>
                </a:solidFill>
                <a:latin typeface="Century Gothic" pitchFamily="34" charset="0"/>
              </a:rPr>
              <a:t>Tree Stock Choices</a:t>
            </a:r>
            <a:endParaRPr lang="en-US" sz="3600" b="1" dirty="0">
              <a:solidFill>
                <a:schemeClr val="tx1">
                  <a:lumMod val="65000"/>
                  <a:lumOff val="35000"/>
                </a:schemeClr>
              </a:solidFill>
              <a:latin typeface="Century Gothic" pitchFamily="34" charset="0"/>
            </a:endParaRPr>
          </a:p>
        </p:txBody>
      </p:sp>
      <p:pic>
        <p:nvPicPr>
          <p:cNvPr id="9" name="Picture 5" descr="slide53"/>
          <p:cNvPicPr>
            <a:picLocks noGrp="1" noChangeAspect="1" noChangeArrowheads="1"/>
          </p:cNvPicPr>
          <p:nvPr>
            <p:ph idx="1"/>
          </p:nvPr>
        </p:nvPicPr>
        <p:blipFill>
          <a:blip r:embed="rId3" cstate="print"/>
          <a:stretch>
            <a:fillRect/>
          </a:stretch>
        </p:blipFill>
        <p:spPr bwMode="auto">
          <a:xfrm>
            <a:off x="920717" y="906166"/>
            <a:ext cx="3547433" cy="2306705"/>
          </a:xfrm>
          <a:prstGeom prst="rect">
            <a:avLst/>
          </a:prstGeom>
          <a:noFill/>
          <a:ln w="3175">
            <a:solidFill>
              <a:schemeClr val="tx1"/>
            </a:solidFill>
            <a:miter lim="800000"/>
            <a:headEnd/>
            <a:tailEnd/>
          </a:ln>
          <a:effectLst/>
        </p:spPr>
      </p:pic>
      <p:pic>
        <p:nvPicPr>
          <p:cNvPr id="10" name="Picture 2"/>
          <p:cNvPicPr>
            <a:picLocks noChangeAspect="1" noChangeArrowheads="1"/>
          </p:cNvPicPr>
          <p:nvPr/>
        </p:nvPicPr>
        <p:blipFill>
          <a:blip r:embed="rId4" cstate="print"/>
          <a:srcRect/>
          <a:stretch>
            <a:fillRect/>
          </a:stretch>
        </p:blipFill>
        <p:spPr bwMode="auto">
          <a:xfrm>
            <a:off x="5575736" y="2051438"/>
            <a:ext cx="3505200" cy="4673600"/>
          </a:xfrm>
          <a:prstGeom prst="rect">
            <a:avLst/>
          </a:prstGeom>
          <a:noFill/>
          <a:ln w="3175">
            <a:solidFill>
              <a:schemeClr val="tx1"/>
            </a:solidFill>
            <a:miter lim="800000"/>
            <a:headEnd/>
            <a:tailEnd/>
          </a:ln>
          <a:effectLst/>
        </p:spPr>
      </p:pic>
      <p:pic>
        <p:nvPicPr>
          <p:cNvPr id="7" name="Picture 4" descr="barerootkids"/>
          <p:cNvPicPr>
            <a:picLocks noChangeAspect="1" noChangeArrowheads="1"/>
          </p:cNvPicPr>
          <p:nvPr/>
        </p:nvPicPr>
        <p:blipFill>
          <a:blip r:embed="rId5"/>
          <a:srcRect/>
          <a:stretch>
            <a:fillRect/>
          </a:stretch>
        </p:blipFill>
        <p:spPr bwMode="auto">
          <a:xfrm>
            <a:off x="1862774" y="3734171"/>
            <a:ext cx="2324795" cy="3099727"/>
          </a:xfrm>
          <a:prstGeom prst="rect">
            <a:avLst/>
          </a:prstGeom>
          <a:noFill/>
          <a:ln>
            <a:miter lim="800000"/>
            <a:headEnd/>
            <a:tailEnd/>
          </a:ln>
        </p:spPr>
      </p:pic>
      <p:sp>
        <p:nvSpPr>
          <p:cNvPr id="6" name="TextBox 5"/>
          <p:cNvSpPr txBox="1"/>
          <p:nvPr/>
        </p:nvSpPr>
        <p:spPr>
          <a:xfrm>
            <a:off x="1343485" y="3109948"/>
            <a:ext cx="3304110" cy="523220"/>
          </a:xfrm>
          <a:prstGeom prst="rect">
            <a:avLst/>
          </a:prstGeom>
          <a:noFill/>
        </p:spPr>
        <p:txBody>
          <a:bodyPr wrap="none" rtlCol="0">
            <a:spAutoFit/>
          </a:bodyPr>
          <a:lstStyle/>
          <a:p>
            <a:r>
              <a:rPr lang="en-US" sz="2800" dirty="0" smtClean="0"/>
              <a:t>Balled and </a:t>
            </a:r>
            <a:r>
              <a:rPr lang="en-US" sz="2800" dirty="0" err="1" smtClean="0"/>
              <a:t>Burlapped</a:t>
            </a:r>
            <a:endParaRPr lang="en-US" sz="2800" dirty="0"/>
          </a:p>
        </p:txBody>
      </p:sp>
      <p:sp>
        <p:nvSpPr>
          <p:cNvPr id="8" name="TextBox 7"/>
          <p:cNvSpPr txBox="1"/>
          <p:nvPr/>
        </p:nvSpPr>
        <p:spPr>
          <a:xfrm>
            <a:off x="5511472" y="1603504"/>
            <a:ext cx="1611660" cy="523220"/>
          </a:xfrm>
          <a:prstGeom prst="rect">
            <a:avLst/>
          </a:prstGeom>
          <a:noFill/>
        </p:spPr>
        <p:txBody>
          <a:bodyPr wrap="none" rtlCol="0">
            <a:spAutoFit/>
          </a:bodyPr>
          <a:lstStyle/>
          <a:p>
            <a:r>
              <a:rPr lang="en-US" sz="2800" dirty="0" smtClean="0"/>
              <a:t>Container</a:t>
            </a:r>
            <a:endParaRPr lang="en-US" sz="2800" dirty="0"/>
          </a:p>
        </p:txBody>
      </p:sp>
      <p:sp>
        <p:nvSpPr>
          <p:cNvPr id="11" name="TextBox 10"/>
          <p:cNvSpPr txBox="1"/>
          <p:nvPr/>
        </p:nvSpPr>
        <p:spPr>
          <a:xfrm>
            <a:off x="296520" y="6097792"/>
            <a:ext cx="1618456" cy="523220"/>
          </a:xfrm>
          <a:prstGeom prst="rect">
            <a:avLst/>
          </a:prstGeom>
          <a:noFill/>
        </p:spPr>
        <p:txBody>
          <a:bodyPr wrap="none" rtlCol="0">
            <a:spAutoFit/>
          </a:bodyPr>
          <a:lstStyle/>
          <a:p>
            <a:r>
              <a:rPr lang="en-US" sz="2800" dirty="0" smtClean="0"/>
              <a:t>Bare Root</a:t>
            </a:r>
            <a:endParaRPr lang="en-US" sz="2800" dirty="0"/>
          </a:p>
        </p:txBody>
      </p:sp>
      <p:cxnSp>
        <p:nvCxnSpPr>
          <p:cNvPr id="12" name="Straight Connector 11"/>
          <p:cNvCxnSpPr/>
          <p:nvPr/>
        </p:nvCxnSpPr>
        <p:spPr>
          <a:xfrm>
            <a:off x="463344" y="815769"/>
            <a:ext cx="8566968" cy="0"/>
          </a:xfrm>
          <a:prstGeom prst="line">
            <a:avLst/>
          </a:prstGeom>
          <a:ln w="12700">
            <a:solidFill>
              <a:srgbClr val="92D050"/>
            </a:solidFill>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7550"/>
            <a:ext cx="8229600" cy="1143000"/>
          </a:xfrm>
        </p:spPr>
        <p:txBody>
          <a:bodyPr/>
          <a:lstStyle/>
          <a:p>
            <a:r>
              <a:rPr lang="en-US" sz="3600" b="1" dirty="0" smtClean="0">
                <a:solidFill>
                  <a:schemeClr val="tx1">
                    <a:lumMod val="65000"/>
                    <a:lumOff val="35000"/>
                  </a:schemeClr>
                </a:solidFill>
                <a:latin typeface="Century Gothic" pitchFamily="34" charset="0"/>
              </a:rPr>
              <a:t>Balled and </a:t>
            </a:r>
            <a:r>
              <a:rPr lang="en-US" sz="3600" b="1" dirty="0" err="1" smtClean="0">
                <a:solidFill>
                  <a:schemeClr val="tx1">
                    <a:lumMod val="65000"/>
                    <a:lumOff val="35000"/>
                  </a:schemeClr>
                </a:solidFill>
                <a:latin typeface="Century Gothic" pitchFamily="34" charset="0"/>
              </a:rPr>
              <a:t>Burlapped</a:t>
            </a:r>
            <a:r>
              <a:rPr lang="en-US" sz="3600" b="1" dirty="0" smtClean="0">
                <a:solidFill>
                  <a:schemeClr val="tx1">
                    <a:lumMod val="65000"/>
                    <a:lumOff val="35000"/>
                  </a:schemeClr>
                </a:solidFill>
                <a:latin typeface="Century Gothic" pitchFamily="34" charset="0"/>
              </a:rPr>
              <a:t> (B&amp;B)</a:t>
            </a:r>
            <a:endParaRPr lang="en-US" sz="3600" b="1" dirty="0">
              <a:solidFill>
                <a:schemeClr val="tx1">
                  <a:lumMod val="65000"/>
                  <a:lumOff val="35000"/>
                </a:schemeClr>
              </a:solidFill>
              <a:latin typeface="Century Gothic" pitchFamily="34" charset="0"/>
            </a:endParaRPr>
          </a:p>
        </p:txBody>
      </p:sp>
      <p:pic>
        <p:nvPicPr>
          <p:cNvPr id="404481" name="Picture 1" descr="C:\Users\bvanclief\Desktop\roots-balled-burlapped.png"/>
          <p:cNvPicPr>
            <a:picLocks noGrp="1" noChangeAspect="1" noChangeArrowheads="1"/>
          </p:cNvPicPr>
          <p:nvPr>
            <p:ph idx="1"/>
          </p:nvPr>
        </p:nvPicPr>
        <p:blipFill>
          <a:blip r:embed="rId3"/>
          <a:srcRect/>
          <a:stretch>
            <a:fillRect/>
          </a:stretch>
        </p:blipFill>
        <p:spPr bwMode="auto">
          <a:xfrm>
            <a:off x="1088020" y="1282028"/>
            <a:ext cx="3586041" cy="3586041"/>
          </a:xfrm>
          <a:prstGeom prst="rect">
            <a:avLst/>
          </a:prstGeom>
          <a:noFill/>
        </p:spPr>
      </p:pic>
      <p:sp>
        <p:nvSpPr>
          <p:cNvPr id="5" name="TextBox 4"/>
          <p:cNvSpPr txBox="1"/>
          <p:nvPr/>
        </p:nvSpPr>
        <p:spPr>
          <a:xfrm>
            <a:off x="4710888" y="1643605"/>
            <a:ext cx="2782878" cy="1384995"/>
          </a:xfrm>
          <a:prstGeom prst="rect">
            <a:avLst/>
          </a:prstGeom>
          <a:noFill/>
        </p:spPr>
        <p:txBody>
          <a:bodyPr wrap="none" rtlCol="0">
            <a:spAutoFit/>
          </a:bodyPr>
          <a:lstStyle/>
          <a:p>
            <a:pPr marL="234950" indent="-234950" eaLnBrk="0" hangingPunct="0"/>
            <a:r>
              <a:rPr lang="en-US" sz="2800" u="sng" dirty="0" smtClean="0"/>
              <a:t>Advantages</a:t>
            </a:r>
          </a:p>
          <a:p>
            <a:pPr lvl="1">
              <a:buFont typeface="Arial" pitchFamily="34" charset="0"/>
              <a:buChar char="•"/>
            </a:pPr>
            <a:r>
              <a:rPr lang="en-US" sz="2800" dirty="0" smtClean="0"/>
              <a:t>Plant anytime</a:t>
            </a:r>
          </a:p>
          <a:p>
            <a:pPr lvl="1">
              <a:buFont typeface="Arial" pitchFamily="34" charset="0"/>
              <a:buChar char="•"/>
            </a:pPr>
            <a:r>
              <a:rPr lang="en-US" sz="2800" dirty="0" smtClean="0"/>
              <a:t>Larger stock</a:t>
            </a:r>
            <a:endParaRPr lang="en-US" sz="2800" dirty="0"/>
          </a:p>
        </p:txBody>
      </p:sp>
      <p:sp>
        <p:nvSpPr>
          <p:cNvPr id="6" name="TextBox 5"/>
          <p:cNvSpPr txBox="1"/>
          <p:nvPr/>
        </p:nvSpPr>
        <p:spPr>
          <a:xfrm>
            <a:off x="4788856" y="3449255"/>
            <a:ext cx="4355144" cy="1815882"/>
          </a:xfrm>
          <a:prstGeom prst="rect">
            <a:avLst/>
          </a:prstGeom>
          <a:noFill/>
        </p:spPr>
        <p:txBody>
          <a:bodyPr wrap="square" rtlCol="0">
            <a:spAutoFit/>
          </a:bodyPr>
          <a:lstStyle/>
          <a:p>
            <a:r>
              <a:rPr lang="en-US" sz="2800" u="sng" dirty="0" smtClean="0"/>
              <a:t>Disadvantages</a:t>
            </a:r>
          </a:p>
          <a:p>
            <a:pPr lvl="1">
              <a:buFont typeface="Arial" pitchFamily="34" charset="0"/>
              <a:buChar char="•"/>
            </a:pPr>
            <a:r>
              <a:rPr lang="en-US" sz="2800" dirty="0" smtClean="0"/>
              <a:t>Fewer roots</a:t>
            </a:r>
          </a:p>
          <a:p>
            <a:pPr lvl="1">
              <a:buFont typeface="Arial" pitchFamily="34" charset="0"/>
              <a:buChar char="•"/>
            </a:pPr>
            <a:r>
              <a:rPr lang="en-US" sz="2800" dirty="0" smtClean="0"/>
              <a:t>Often planted 	poorly</a:t>
            </a:r>
          </a:p>
          <a:p>
            <a:pPr lvl="1">
              <a:buFont typeface="Arial" pitchFamily="34" charset="0"/>
              <a:buChar char="•"/>
            </a:pPr>
            <a:r>
              <a:rPr lang="en-US" sz="2800" dirty="0" smtClean="0"/>
              <a:t>Heavy!!</a:t>
            </a:r>
          </a:p>
        </p:txBody>
      </p:sp>
      <p:cxnSp>
        <p:nvCxnSpPr>
          <p:cNvPr id="7" name="Straight Connector 6"/>
          <p:cNvCxnSpPr/>
          <p:nvPr/>
        </p:nvCxnSpPr>
        <p:spPr>
          <a:xfrm>
            <a:off x="463344" y="815769"/>
            <a:ext cx="8566968" cy="0"/>
          </a:xfrm>
          <a:prstGeom prst="line">
            <a:avLst/>
          </a:prstGeom>
          <a:ln w="12700">
            <a:solidFill>
              <a:srgbClr val="92D050"/>
            </a:solidFill>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9322"/>
            <a:ext cx="8229600" cy="1143000"/>
          </a:xfrm>
        </p:spPr>
        <p:txBody>
          <a:bodyPr/>
          <a:lstStyle/>
          <a:p>
            <a:r>
              <a:rPr lang="en-US" sz="3600" b="1" dirty="0" smtClean="0">
                <a:solidFill>
                  <a:schemeClr val="tx1">
                    <a:lumMod val="65000"/>
                    <a:lumOff val="35000"/>
                  </a:schemeClr>
                </a:solidFill>
                <a:latin typeface="Century Gothic" pitchFamily="34" charset="0"/>
              </a:rPr>
              <a:t>Container</a:t>
            </a:r>
            <a:endParaRPr lang="en-US" sz="3600" b="1" dirty="0">
              <a:solidFill>
                <a:schemeClr val="tx1">
                  <a:lumMod val="65000"/>
                  <a:lumOff val="35000"/>
                </a:schemeClr>
              </a:solidFill>
              <a:latin typeface="Century Gothic" pitchFamily="34" charset="0"/>
            </a:endParaRPr>
          </a:p>
        </p:txBody>
      </p:sp>
      <p:sp>
        <p:nvSpPr>
          <p:cNvPr id="5" name="TextBox 4"/>
          <p:cNvSpPr txBox="1"/>
          <p:nvPr/>
        </p:nvSpPr>
        <p:spPr>
          <a:xfrm>
            <a:off x="4710889" y="1488857"/>
            <a:ext cx="4433112" cy="1815882"/>
          </a:xfrm>
          <a:prstGeom prst="rect">
            <a:avLst/>
          </a:prstGeom>
          <a:noFill/>
        </p:spPr>
        <p:txBody>
          <a:bodyPr wrap="square" rtlCol="0">
            <a:spAutoFit/>
          </a:bodyPr>
          <a:lstStyle/>
          <a:p>
            <a:pPr marL="234950" indent="-234950" eaLnBrk="0" hangingPunct="0"/>
            <a:r>
              <a:rPr lang="en-US" sz="2800" u="sng" dirty="0" smtClean="0"/>
              <a:t>Advantages</a:t>
            </a:r>
          </a:p>
          <a:p>
            <a:pPr lvl="1">
              <a:buFont typeface="Arial" pitchFamily="34" charset="0"/>
              <a:buChar char="•"/>
            </a:pPr>
            <a:r>
              <a:rPr lang="en-US" sz="2800" dirty="0" smtClean="0"/>
              <a:t>Plant anytime</a:t>
            </a:r>
          </a:p>
          <a:p>
            <a:pPr lvl="1">
              <a:buFont typeface="Arial" pitchFamily="34" charset="0"/>
              <a:buChar char="•"/>
            </a:pPr>
            <a:r>
              <a:rPr lang="en-US" sz="2800" dirty="0" smtClean="0"/>
              <a:t>100% of roots</a:t>
            </a:r>
          </a:p>
          <a:p>
            <a:pPr lvl="1">
              <a:buFont typeface="Arial" pitchFamily="34" charset="0"/>
              <a:buChar char="•"/>
            </a:pPr>
            <a:r>
              <a:rPr lang="en-US" sz="2800" dirty="0" smtClean="0"/>
              <a:t>Lighter weight than B&amp;B</a:t>
            </a:r>
            <a:endParaRPr lang="en-US" sz="2800" dirty="0"/>
          </a:p>
        </p:txBody>
      </p:sp>
      <p:sp>
        <p:nvSpPr>
          <p:cNvPr id="6" name="TextBox 5"/>
          <p:cNvSpPr txBox="1"/>
          <p:nvPr/>
        </p:nvSpPr>
        <p:spPr>
          <a:xfrm>
            <a:off x="4788856" y="3532632"/>
            <a:ext cx="4355144" cy="1384995"/>
          </a:xfrm>
          <a:prstGeom prst="rect">
            <a:avLst/>
          </a:prstGeom>
          <a:noFill/>
        </p:spPr>
        <p:txBody>
          <a:bodyPr wrap="square" rtlCol="0">
            <a:spAutoFit/>
          </a:bodyPr>
          <a:lstStyle/>
          <a:p>
            <a:r>
              <a:rPr lang="en-US" sz="2800" u="sng" dirty="0" smtClean="0"/>
              <a:t>Disadvantages</a:t>
            </a:r>
          </a:p>
          <a:p>
            <a:pPr lvl="1">
              <a:buFont typeface="Arial" pitchFamily="34" charset="0"/>
              <a:buChar char="•"/>
            </a:pPr>
            <a:r>
              <a:rPr lang="en-US" sz="2800" dirty="0" smtClean="0"/>
              <a:t>Girdling roots</a:t>
            </a:r>
          </a:p>
          <a:p>
            <a:pPr lvl="1">
              <a:buFont typeface="Arial" pitchFamily="34" charset="0"/>
              <a:buChar char="•"/>
            </a:pPr>
            <a:r>
              <a:rPr lang="en-US" sz="2800" dirty="0" smtClean="0"/>
              <a:t>Often planted poorly</a:t>
            </a:r>
            <a:endParaRPr lang="en-US" sz="3200" dirty="0" smtClean="0"/>
          </a:p>
        </p:txBody>
      </p:sp>
      <p:pic>
        <p:nvPicPr>
          <p:cNvPr id="7" name="Picture 6" descr="http://www.finegardening.com/CMS/uploadedimages/Images/Gardening/Issues_111-120/041106236_remove_plant_container_xlg.jpg"/>
          <p:cNvPicPr>
            <a:picLocks noChangeAspect="1" noChangeArrowheads="1"/>
          </p:cNvPicPr>
          <p:nvPr/>
        </p:nvPicPr>
        <p:blipFill>
          <a:blip r:embed="rId3" cstate="print"/>
          <a:srcRect/>
          <a:stretch>
            <a:fillRect/>
          </a:stretch>
        </p:blipFill>
        <p:spPr bwMode="auto">
          <a:xfrm>
            <a:off x="518714" y="3093745"/>
            <a:ext cx="2494344" cy="3058199"/>
          </a:xfrm>
          <a:prstGeom prst="rect">
            <a:avLst/>
          </a:prstGeom>
          <a:noFill/>
          <a:ln w="9525">
            <a:noFill/>
            <a:miter lim="800000"/>
            <a:headEnd/>
            <a:tailEnd/>
          </a:ln>
        </p:spPr>
      </p:pic>
      <p:pic>
        <p:nvPicPr>
          <p:cNvPr id="8" name="Picture 2" descr="http://naturehills.com/gardening/photos/plant_identification/images/4234/500x375.aspx"/>
          <p:cNvPicPr>
            <a:picLocks noChangeAspect="1" noChangeArrowheads="1"/>
          </p:cNvPicPr>
          <p:nvPr/>
        </p:nvPicPr>
        <p:blipFill>
          <a:blip r:embed="rId4" cstate="print"/>
          <a:srcRect/>
          <a:stretch>
            <a:fillRect/>
          </a:stretch>
        </p:blipFill>
        <p:spPr bwMode="auto">
          <a:xfrm>
            <a:off x="3070933" y="4915231"/>
            <a:ext cx="2202709" cy="1435571"/>
          </a:xfrm>
          <a:prstGeom prst="rect">
            <a:avLst/>
          </a:prstGeom>
          <a:noFill/>
          <a:ln w="9525">
            <a:noFill/>
            <a:miter lim="800000"/>
            <a:headEnd/>
            <a:tailEnd/>
          </a:ln>
        </p:spPr>
      </p:pic>
      <p:cxnSp>
        <p:nvCxnSpPr>
          <p:cNvPr id="9" name="Straight Connector 8"/>
          <p:cNvCxnSpPr/>
          <p:nvPr/>
        </p:nvCxnSpPr>
        <p:spPr>
          <a:xfrm>
            <a:off x="463344" y="815769"/>
            <a:ext cx="8566968" cy="0"/>
          </a:xfrm>
          <a:prstGeom prst="line">
            <a:avLst/>
          </a:prstGeom>
          <a:ln w="12700">
            <a:solidFill>
              <a:srgbClr val="92D050"/>
            </a:solidFill>
          </a:ln>
        </p:spPr>
        <p:style>
          <a:lnRef idx="2">
            <a:schemeClr val="accent1"/>
          </a:lnRef>
          <a:fillRef idx="0">
            <a:schemeClr val="accent1"/>
          </a:fillRef>
          <a:effectRef idx="1">
            <a:schemeClr val="accent1"/>
          </a:effectRef>
          <a:fontRef idx="minor">
            <a:schemeClr val="tx1"/>
          </a:fontRef>
        </p:style>
      </p:cxnSp>
      <p:pic>
        <p:nvPicPr>
          <p:cNvPr id="418818" name="Picture 2" descr="C:\Users\bvanclief\Desktop\cantree2.jpg"/>
          <p:cNvPicPr>
            <a:picLocks noGrp="1" noChangeAspect="1" noChangeArrowheads="1"/>
          </p:cNvPicPr>
          <p:nvPr>
            <p:ph idx="1"/>
          </p:nvPr>
        </p:nvPicPr>
        <p:blipFill>
          <a:blip r:embed="rId5"/>
          <a:srcRect r="9752" b="10735"/>
          <a:stretch>
            <a:fillRect/>
          </a:stretch>
        </p:blipFill>
        <p:spPr bwMode="auto">
          <a:xfrm>
            <a:off x="518714" y="610696"/>
            <a:ext cx="2463587" cy="2436749"/>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xt Box 2"/>
          <p:cNvSpPr txBox="1">
            <a:spLocks noChangeArrowheads="1"/>
          </p:cNvSpPr>
          <p:nvPr/>
        </p:nvSpPr>
        <p:spPr bwMode="auto">
          <a:xfrm>
            <a:off x="1092442" y="1668228"/>
            <a:ext cx="4800600" cy="4585871"/>
          </a:xfrm>
          <a:prstGeom prst="rect">
            <a:avLst/>
          </a:prstGeom>
          <a:noFill/>
          <a:ln w="9525">
            <a:noFill/>
            <a:miter lim="800000"/>
            <a:headEnd/>
            <a:tailEnd/>
          </a:ln>
        </p:spPr>
        <p:txBody>
          <a:bodyPr>
            <a:spAutoFit/>
          </a:bodyPr>
          <a:lstStyle/>
          <a:p>
            <a:pPr marL="234950" indent="-234950" algn="l" eaLnBrk="0" hangingPunct="0"/>
            <a:r>
              <a:rPr lang="en-US" sz="2800" u="sng" dirty="0" smtClean="0"/>
              <a:t>Advantages:</a:t>
            </a:r>
            <a:endParaRPr lang="en-US" sz="2800" u="sng" dirty="0"/>
          </a:p>
          <a:p>
            <a:pPr marL="682625" lvl="1" indent="-225425" algn="l" eaLnBrk="0" hangingPunct="0">
              <a:buFontTx/>
              <a:buChar char="•"/>
            </a:pPr>
            <a:r>
              <a:rPr lang="en-US" sz="2800" dirty="0"/>
              <a:t>Easy handling</a:t>
            </a:r>
          </a:p>
          <a:p>
            <a:pPr lvl="2" algn="l" eaLnBrk="0" hangingPunct="0"/>
            <a:r>
              <a:rPr lang="en-US" sz="2800" dirty="0"/>
              <a:t>     -Transport </a:t>
            </a:r>
          </a:p>
          <a:p>
            <a:pPr lvl="2" algn="l" eaLnBrk="0" hangingPunct="0"/>
            <a:r>
              <a:rPr lang="en-US" sz="2800" dirty="0"/>
              <a:t>     -Planting</a:t>
            </a:r>
          </a:p>
          <a:p>
            <a:pPr marL="682625" lvl="1" indent="-225425" algn="l" eaLnBrk="0" hangingPunct="0">
              <a:buFontTx/>
              <a:buChar char="•"/>
            </a:pPr>
            <a:r>
              <a:rPr lang="en-US" sz="2800" dirty="0"/>
              <a:t>Inexpensive</a:t>
            </a:r>
          </a:p>
          <a:p>
            <a:pPr marL="682625" lvl="1" indent="-225425" eaLnBrk="0" hangingPunct="0">
              <a:buFontTx/>
              <a:buChar char="•"/>
            </a:pPr>
            <a:r>
              <a:rPr lang="en-US" sz="2800" dirty="0" smtClean="0"/>
              <a:t>200% more roots </a:t>
            </a:r>
          </a:p>
          <a:p>
            <a:pPr marL="682625" lvl="1" indent="-225425" eaLnBrk="0" hangingPunct="0"/>
            <a:r>
              <a:rPr lang="en-US" sz="2800" dirty="0" smtClean="0"/>
              <a:t>	than B&amp;B</a:t>
            </a:r>
            <a:endParaRPr lang="en-US" sz="2800" dirty="0"/>
          </a:p>
          <a:p>
            <a:pPr marL="682625" lvl="1" indent="-225425" algn="l" eaLnBrk="0" hangingPunct="0">
              <a:buFontTx/>
              <a:buChar char="•"/>
            </a:pPr>
            <a:r>
              <a:rPr lang="en-US" sz="2800" dirty="0"/>
              <a:t>Visible root system </a:t>
            </a:r>
          </a:p>
          <a:p>
            <a:pPr marL="682625" lvl="1" indent="-225425" algn="l" eaLnBrk="0" hangingPunct="0">
              <a:buFontTx/>
              <a:buChar char="•"/>
            </a:pPr>
            <a:r>
              <a:rPr lang="en-US" sz="2800" dirty="0"/>
              <a:t>85% survival rate</a:t>
            </a:r>
          </a:p>
          <a:p>
            <a:pPr marL="682625" lvl="1" indent="-225425" algn="l">
              <a:spcBef>
                <a:spcPct val="50000"/>
              </a:spcBef>
              <a:buFontTx/>
              <a:buChar char="•"/>
            </a:pPr>
            <a:endParaRPr lang="en-US" sz="2400" dirty="0">
              <a:solidFill>
                <a:srgbClr val="99FF33"/>
              </a:solidFill>
              <a:latin typeface="Palatino Linotype" pitchFamily="18" charset="0"/>
            </a:endParaRPr>
          </a:p>
        </p:txBody>
      </p:sp>
      <p:sp>
        <p:nvSpPr>
          <p:cNvPr id="144387" name="Text Box 3"/>
          <p:cNvSpPr txBox="1">
            <a:spLocks noChangeArrowheads="1"/>
          </p:cNvSpPr>
          <p:nvPr/>
        </p:nvSpPr>
        <p:spPr bwMode="auto">
          <a:xfrm>
            <a:off x="4800600" y="2971800"/>
            <a:ext cx="1600200" cy="457200"/>
          </a:xfrm>
          <a:prstGeom prst="rect">
            <a:avLst/>
          </a:prstGeom>
          <a:noFill/>
          <a:ln w="9525">
            <a:noFill/>
            <a:miter lim="800000"/>
            <a:headEnd/>
            <a:tailEnd/>
          </a:ln>
          <a:effectLst>
            <a:outerShdw dist="28398" dir="1593903" algn="ctr" rotWithShape="0">
              <a:schemeClr val="tx1"/>
            </a:outerShdw>
          </a:effectLst>
        </p:spPr>
        <p:txBody>
          <a:bodyPr>
            <a:spAutoFit/>
          </a:bodyPr>
          <a:lstStyle/>
          <a:p>
            <a:pPr algn="ctr">
              <a:spcBef>
                <a:spcPct val="50000"/>
              </a:spcBef>
              <a:defRPr/>
            </a:pPr>
            <a:endParaRPr lang="en-US" sz="2400" b="1">
              <a:solidFill>
                <a:schemeClr val="bg1"/>
              </a:solidFill>
              <a:latin typeface="Palatino Linotype" pitchFamily="18" charset="0"/>
            </a:endParaRPr>
          </a:p>
        </p:txBody>
      </p:sp>
      <p:sp>
        <p:nvSpPr>
          <p:cNvPr id="7" name="TextBox 6"/>
          <p:cNvSpPr txBox="1"/>
          <p:nvPr/>
        </p:nvSpPr>
        <p:spPr>
          <a:xfrm>
            <a:off x="801416" y="185089"/>
            <a:ext cx="2324675" cy="646331"/>
          </a:xfrm>
          <a:prstGeom prst="rect">
            <a:avLst/>
          </a:prstGeom>
          <a:noFill/>
        </p:spPr>
        <p:txBody>
          <a:bodyPr wrap="none" rtlCol="0">
            <a:spAutoFit/>
          </a:bodyPr>
          <a:lstStyle/>
          <a:p>
            <a:r>
              <a:rPr lang="en-US" sz="3600" b="1" dirty="0" smtClean="0">
                <a:solidFill>
                  <a:schemeClr val="tx1">
                    <a:lumMod val="65000"/>
                    <a:lumOff val="35000"/>
                  </a:schemeClr>
                </a:solidFill>
                <a:latin typeface="Century Gothic" pitchFamily="34" charset="0"/>
              </a:rPr>
              <a:t>Bare Root</a:t>
            </a:r>
            <a:endParaRPr lang="en-US" sz="3600" b="1" dirty="0">
              <a:solidFill>
                <a:schemeClr val="tx1">
                  <a:lumMod val="65000"/>
                  <a:lumOff val="35000"/>
                </a:schemeClr>
              </a:solidFill>
              <a:latin typeface="Century Gothic" pitchFamily="34" charset="0"/>
            </a:endParaRPr>
          </a:p>
        </p:txBody>
      </p:sp>
      <p:pic>
        <p:nvPicPr>
          <p:cNvPr id="8" name="Picture 4" descr="comparison roots"/>
          <p:cNvPicPr>
            <a:picLocks noChangeAspect="1" noChangeArrowheads="1"/>
          </p:cNvPicPr>
          <p:nvPr/>
        </p:nvPicPr>
        <p:blipFill>
          <a:blip r:embed="rId3"/>
          <a:srcRect t="22221"/>
          <a:stretch>
            <a:fillRect/>
          </a:stretch>
        </p:blipFill>
        <p:spPr bwMode="auto">
          <a:xfrm>
            <a:off x="4989383" y="1150876"/>
            <a:ext cx="4091553" cy="2057400"/>
          </a:xfrm>
          <a:prstGeom prst="rect">
            <a:avLst/>
          </a:prstGeom>
          <a:noFill/>
          <a:ln>
            <a:miter lim="800000"/>
            <a:headEnd/>
            <a:tailEnd/>
          </a:ln>
        </p:spPr>
      </p:pic>
      <p:sp>
        <p:nvSpPr>
          <p:cNvPr id="9" name="TextBox 8"/>
          <p:cNvSpPr txBox="1"/>
          <p:nvPr/>
        </p:nvSpPr>
        <p:spPr>
          <a:xfrm>
            <a:off x="5442733" y="3244334"/>
            <a:ext cx="591829" cy="369332"/>
          </a:xfrm>
          <a:prstGeom prst="rect">
            <a:avLst/>
          </a:prstGeom>
          <a:noFill/>
        </p:spPr>
        <p:txBody>
          <a:bodyPr wrap="none" rtlCol="0">
            <a:spAutoFit/>
          </a:bodyPr>
          <a:lstStyle/>
          <a:p>
            <a:r>
              <a:rPr lang="en-US" dirty="0" smtClean="0"/>
              <a:t>B&amp;B</a:t>
            </a:r>
            <a:endParaRPr lang="en-US" dirty="0"/>
          </a:p>
        </p:txBody>
      </p:sp>
      <p:sp>
        <p:nvSpPr>
          <p:cNvPr id="10" name="TextBox 9"/>
          <p:cNvSpPr txBox="1"/>
          <p:nvPr/>
        </p:nvSpPr>
        <p:spPr>
          <a:xfrm>
            <a:off x="7581900" y="3225284"/>
            <a:ext cx="1062791" cy="369332"/>
          </a:xfrm>
          <a:prstGeom prst="rect">
            <a:avLst/>
          </a:prstGeom>
          <a:noFill/>
        </p:spPr>
        <p:txBody>
          <a:bodyPr wrap="none" rtlCol="0">
            <a:spAutoFit/>
          </a:bodyPr>
          <a:lstStyle/>
          <a:p>
            <a:r>
              <a:rPr lang="en-US" dirty="0" smtClean="0"/>
              <a:t>Bare root</a:t>
            </a:r>
            <a:endParaRPr lang="en-US" dirty="0"/>
          </a:p>
        </p:txBody>
      </p:sp>
      <p:cxnSp>
        <p:nvCxnSpPr>
          <p:cNvPr id="11" name="Straight Connector 10"/>
          <p:cNvCxnSpPr/>
          <p:nvPr/>
        </p:nvCxnSpPr>
        <p:spPr>
          <a:xfrm>
            <a:off x="463344" y="853869"/>
            <a:ext cx="8566968" cy="0"/>
          </a:xfrm>
          <a:prstGeom prst="line">
            <a:avLst/>
          </a:prstGeom>
          <a:ln w="12700">
            <a:solidFill>
              <a:srgbClr val="92D050"/>
            </a:solidFill>
          </a:ln>
        </p:spPr>
        <p:style>
          <a:lnRef idx="2">
            <a:schemeClr val="accent1"/>
          </a:lnRef>
          <a:fillRef idx="0">
            <a:schemeClr val="accent1"/>
          </a:fillRef>
          <a:effectRef idx="1">
            <a:schemeClr val="accent1"/>
          </a:effectRef>
          <a:fontRef idx="minor">
            <a:schemeClr val="tx1"/>
          </a:fontRef>
        </p:style>
      </p:cxnSp>
      <p:pic>
        <p:nvPicPr>
          <p:cNvPr id="44037" name="Picture 6" descr="IMG_0019"/>
          <p:cNvPicPr>
            <a:picLocks noGrp="1" noChangeAspect="1" noChangeArrowheads="1"/>
          </p:cNvPicPr>
          <p:nvPr>
            <p:ph sz="half" idx="2"/>
          </p:nvPr>
        </p:nvPicPr>
        <p:blipFill>
          <a:blip r:embed="rId4"/>
          <a:srcRect/>
          <a:stretch>
            <a:fillRect/>
          </a:stretch>
        </p:blipFill>
        <p:spPr bwMode="auto">
          <a:xfrm>
            <a:off x="5480833" y="4076700"/>
            <a:ext cx="3581400" cy="2686050"/>
          </a:xfrm>
          <a:noFill/>
          <a:ln>
            <a:miter lim="800000"/>
            <a:headEnd/>
            <a:tailEnd/>
          </a:ln>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nodePh="1">
                                  <p:stCondLst>
                                    <p:cond delay="0"/>
                                  </p:stCondLst>
                                  <p:endCondLst>
                                    <p:cond evt="begin" delay="0">
                                      <p:tn val="5"/>
                                    </p:cond>
                                  </p:endCondLst>
                                  <p:childTnLst>
                                    <p:set>
                                      <p:cBhvr>
                                        <p:cTn id="6" dur="1" fill="hold">
                                          <p:stCondLst>
                                            <p:cond delay="0"/>
                                          </p:stCondLst>
                                        </p:cTn>
                                        <p:tgtEl>
                                          <p:spTgt spid="144387"/>
                                        </p:tgtEl>
                                        <p:attrNameLst>
                                          <p:attrName>style.visibility</p:attrName>
                                        </p:attrNameLst>
                                      </p:cBhvr>
                                      <p:to>
                                        <p:strVal val="visible"/>
                                      </p:to>
                                    </p:set>
                                    <p:animEffect transition="in" filter="fade">
                                      <p:cBhvr>
                                        <p:cTn id="7" dur="1000"/>
                                        <p:tgtEl>
                                          <p:spTgt spid="144387"/>
                                        </p:tgtEl>
                                      </p:cBhvr>
                                    </p:animEffect>
                                    <p:anim calcmode="lin" valueType="num">
                                      <p:cBhvr>
                                        <p:cTn id="8" dur="1000" fill="hold"/>
                                        <p:tgtEl>
                                          <p:spTgt spid="144387"/>
                                        </p:tgtEl>
                                        <p:attrNameLst>
                                          <p:attrName>ppt_x</p:attrName>
                                        </p:attrNameLst>
                                      </p:cBhvr>
                                      <p:tavLst>
                                        <p:tav tm="0">
                                          <p:val>
                                            <p:strVal val="#ppt_x"/>
                                          </p:val>
                                        </p:tav>
                                        <p:tav tm="100000">
                                          <p:val>
                                            <p:strVal val="#ppt_x"/>
                                          </p:val>
                                        </p:tav>
                                      </p:tavLst>
                                    </p:anim>
                                    <p:anim calcmode="lin" valueType="num">
                                      <p:cBhvr>
                                        <p:cTn id="9" dur="1000" fill="hold"/>
                                        <p:tgtEl>
                                          <p:spTgt spid="14438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38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14"/>
          <p:cNvSpPr>
            <a:spLocks noGrp="1" noChangeArrowheads="1"/>
          </p:cNvSpPr>
          <p:nvPr>
            <p:ph type="title" sz="quarter"/>
          </p:nvPr>
        </p:nvSpPr>
        <p:spPr bwMode="auto">
          <a:xfrm>
            <a:off x="1933046" y="-422773"/>
            <a:ext cx="8229600" cy="114300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4000" b="1" u="sng" dirty="0" smtClean="0">
                <a:solidFill>
                  <a:srgbClr val="99FF33"/>
                </a:solidFill>
              </a:rPr>
              <a:t/>
            </a:r>
            <a:br>
              <a:rPr lang="en-US" sz="4000" b="1" u="sng" dirty="0" smtClean="0">
                <a:solidFill>
                  <a:srgbClr val="99FF33"/>
                </a:solidFill>
              </a:rPr>
            </a:br>
            <a:r>
              <a:rPr lang="en-US" sz="3600" b="1" dirty="0" smtClean="0">
                <a:solidFill>
                  <a:schemeClr val="tx1">
                    <a:lumMod val="65000"/>
                    <a:lumOff val="35000"/>
                  </a:schemeClr>
                </a:solidFill>
                <a:latin typeface="Century Gothic" pitchFamily="34" charset="0"/>
              </a:rPr>
              <a:t>No More Hidden Problems…</a:t>
            </a:r>
            <a:r>
              <a:rPr lang="en-US" sz="3600" b="1" u="sng" dirty="0" smtClean="0">
                <a:solidFill>
                  <a:schemeClr val="tx1">
                    <a:lumMod val="65000"/>
                    <a:lumOff val="35000"/>
                  </a:schemeClr>
                </a:solidFill>
                <a:latin typeface="Century Gothic" pitchFamily="34" charset="0"/>
              </a:rPr>
              <a:t>  </a:t>
            </a:r>
          </a:p>
        </p:txBody>
      </p:sp>
      <p:pic>
        <p:nvPicPr>
          <p:cNvPr id="206858" name="Picture 10" descr="slide72"/>
          <p:cNvPicPr>
            <a:picLocks noGrp="1" noChangeAspect="1" noChangeArrowheads="1"/>
          </p:cNvPicPr>
          <p:nvPr>
            <p:ph sz="quarter" idx="3"/>
          </p:nvPr>
        </p:nvPicPr>
        <p:blipFill>
          <a:blip r:embed="rId3"/>
          <a:srcRect r="1724"/>
          <a:stretch>
            <a:fillRect/>
          </a:stretch>
        </p:blipFill>
        <p:spPr bwMode="auto">
          <a:xfrm>
            <a:off x="1797606" y="2057401"/>
            <a:ext cx="7152844" cy="4650916"/>
          </a:xfrm>
          <a:noFill/>
          <a:ln>
            <a:miter lim="800000"/>
            <a:headEnd/>
            <a:tailEnd/>
          </a:ln>
        </p:spPr>
      </p:pic>
      <p:sp>
        <p:nvSpPr>
          <p:cNvPr id="7" name="Content Placeholder 6"/>
          <p:cNvSpPr>
            <a:spLocks noGrp="1"/>
          </p:cNvSpPr>
          <p:nvPr>
            <p:ph sz="quarter" idx="1"/>
          </p:nvPr>
        </p:nvSpPr>
        <p:spPr>
          <a:xfrm>
            <a:off x="1240976" y="1205881"/>
            <a:ext cx="4038600" cy="552084"/>
          </a:xfrm>
        </p:spPr>
        <p:txBody>
          <a:bodyPr/>
          <a:lstStyle/>
          <a:p>
            <a:pPr>
              <a:buNone/>
            </a:pPr>
            <a:r>
              <a:rPr lang="en-US" sz="2800" dirty="0" smtClean="0"/>
              <a:t>Buried root flare</a:t>
            </a:r>
            <a:endParaRPr lang="en-US" sz="2800" dirty="0"/>
          </a:p>
        </p:txBody>
      </p:sp>
      <p:sp>
        <p:nvSpPr>
          <p:cNvPr id="8" name="TextBox 7"/>
          <p:cNvSpPr txBox="1"/>
          <p:nvPr/>
        </p:nvSpPr>
        <p:spPr>
          <a:xfrm>
            <a:off x="523830" y="174203"/>
            <a:ext cx="2454518" cy="646331"/>
          </a:xfrm>
          <a:prstGeom prst="rect">
            <a:avLst/>
          </a:prstGeom>
          <a:noFill/>
        </p:spPr>
        <p:txBody>
          <a:bodyPr wrap="none" rtlCol="0">
            <a:spAutoFit/>
          </a:bodyPr>
          <a:lstStyle/>
          <a:p>
            <a:r>
              <a:rPr lang="en-US" sz="3600" b="1" dirty="0" smtClean="0">
                <a:solidFill>
                  <a:schemeClr val="tx1">
                    <a:lumMod val="65000"/>
                    <a:lumOff val="35000"/>
                  </a:schemeClr>
                </a:solidFill>
                <a:latin typeface="Century Gothic" pitchFamily="34" charset="0"/>
              </a:rPr>
              <a:t>Bare Root:</a:t>
            </a:r>
            <a:endParaRPr lang="en-US" sz="3600" b="1" dirty="0">
              <a:solidFill>
                <a:schemeClr val="tx1">
                  <a:lumMod val="65000"/>
                  <a:lumOff val="35000"/>
                </a:schemeClr>
              </a:solidFill>
              <a:latin typeface="Century Gothic" pitchFamily="34" charset="0"/>
            </a:endParaRPr>
          </a:p>
        </p:txBody>
      </p:sp>
      <p:cxnSp>
        <p:nvCxnSpPr>
          <p:cNvPr id="6" name="Straight Connector 5"/>
          <p:cNvCxnSpPr/>
          <p:nvPr/>
        </p:nvCxnSpPr>
        <p:spPr>
          <a:xfrm>
            <a:off x="463344" y="815769"/>
            <a:ext cx="8566968" cy="0"/>
          </a:xfrm>
          <a:prstGeom prst="line">
            <a:avLst/>
          </a:prstGeom>
          <a:ln w="12700">
            <a:solidFill>
              <a:srgbClr val="92D050"/>
            </a:solidFill>
          </a:ln>
        </p:spPr>
        <p:style>
          <a:lnRef idx="2">
            <a:schemeClr val="accent1"/>
          </a:lnRef>
          <a:fillRef idx="0">
            <a:schemeClr val="accent1"/>
          </a:fillRef>
          <a:effectRef idx="1">
            <a:schemeClr val="accent1"/>
          </a:effectRef>
          <a:fontRef idx="minor">
            <a:schemeClr val="tx1"/>
          </a:fontRef>
        </p:style>
      </p:cxn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14"/>
          <p:cNvSpPr>
            <a:spLocks noGrp="1" noChangeArrowheads="1"/>
          </p:cNvSpPr>
          <p:nvPr>
            <p:ph type="title" sz="quarter"/>
          </p:nvPr>
        </p:nvSpPr>
        <p:spPr bwMode="auto">
          <a:xfrm>
            <a:off x="455310" y="-28167"/>
            <a:ext cx="8229600" cy="114300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3600" b="1" u="sng" dirty="0" smtClean="0">
                <a:solidFill>
                  <a:schemeClr val="tx1">
                    <a:lumMod val="65000"/>
                    <a:lumOff val="35000"/>
                  </a:schemeClr>
                </a:solidFill>
                <a:latin typeface="Century Gothic" pitchFamily="34" charset="0"/>
              </a:rPr>
              <a:t> </a:t>
            </a:r>
          </a:p>
        </p:txBody>
      </p:sp>
      <p:pic>
        <p:nvPicPr>
          <p:cNvPr id="206852" name="Picture 4" descr="slide47"/>
          <p:cNvPicPr>
            <a:picLocks noGrp="1" noChangeAspect="1" noChangeArrowheads="1"/>
          </p:cNvPicPr>
          <p:nvPr>
            <p:ph sz="quarter" idx="1"/>
          </p:nvPr>
        </p:nvPicPr>
        <p:blipFill>
          <a:blip r:embed="rId3"/>
          <a:srcRect/>
          <a:stretch>
            <a:fillRect/>
          </a:stretch>
        </p:blipFill>
        <p:spPr bwMode="auto">
          <a:xfrm>
            <a:off x="1589825" y="2019300"/>
            <a:ext cx="7440487" cy="4838700"/>
          </a:xfrm>
          <a:noFill/>
          <a:ln>
            <a:miter lim="800000"/>
            <a:headEnd/>
            <a:tailEnd/>
          </a:ln>
        </p:spPr>
      </p:pic>
      <p:sp>
        <p:nvSpPr>
          <p:cNvPr id="7" name="TextBox 6"/>
          <p:cNvSpPr txBox="1"/>
          <p:nvPr/>
        </p:nvSpPr>
        <p:spPr>
          <a:xfrm>
            <a:off x="1225344" y="1201935"/>
            <a:ext cx="2090829" cy="523220"/>
          </a:xfrm>
          <a:prstGeom prst="rect">
            <a:avLst/>
          </a:prstGeom>
          <a:noFill/>
        </p:spPr>
        <p:txBody>
          <a:bodyPr wrap="none" rtlCol="0">
            <a:spAutoFit/>
          </a:bodyPr>
          <a:lstStyle/>
          <a:p>
            <a:pPr marL="342900" indent="-342900">
              <a:spcBef>
                <a:spcPct val="20000"/>
              </a:spcBef>
            </a:pPr>
            <a:r>
              <a:rPr lang="en-US" sz="2800" dirty="0" smtClean="0"/>
              <a:t>Circling roots</a:t>
            </a:r>
          </a:p>
        </p:txBody>
      </p:sp>
      <p:cxnSp>
        <p:nvCxnSpPr>
          <p:cNvPr id="6" name="Straight Connector 5"/>
          <p:cNvCxnSpPr/>
          <p:nvPr/>
        </p:nvCxnSpPr>
        <p:spPr>
          <a:xfrm>
            <a:off x="463344" y="815769"/>
            <a:ext cx="8566968" cy="0"/>
          </a:xfrm>
          <a:prstGeom prst="line">
            <a:avLst/>
          </a:prstGeom>
          <a:ln w="12700">
            <a:solidFill>
              <a:srgbClr val="92D050"/>
            </a:solidFill>
          </a:ln>
        </p:spPr>
        <p:style>
          <a:lnRef idx="2">
            <a:schemeClr val="accent1"/>
          </a:lnRef>
          <a:fillRef idx="0">
            <a:schemeClr val="accent1"/>
          </a:fillRef>
          <a:effectRef idx="1">
            <a:schemeClr val="accent1"/>
          </a:effectRef>
          <a:fontRef idx="minor">
            <a:schemeClr val="tx1"/>
          </a:fontRef>
        </p:style>
      </p:cxnSp>
      <p:sp>
        <p:nvSpPr>
          <p:cNvPr id="10" name="Rectangle 14"/>
          <p:cNvSpPr txBox="1">
            <a:spLocks noChangeArrowheads="1"/>
          </p:cNvSpPr>
          <p:nvPr/>
        </p:nvSpPr>
        <p:spPr bwMode="auto">
          <a:xfrm>
            <a:off x="1933046" y="-422773"/>
            <a:ext cx="8229600" cy="11430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000" b="1" i="0" u="sng" strike="noStrike" kern="1200" cap="none" spc="0" normalizeH="0" baseline="0" noProof="0" dirty="0" smtClean="0">
                <a:ln>
                  <a:noFill/>
                </a:ln>
                <a:solidFill>
                  <a:srgbClr val="99FF33"/>
                </a:solidFill>
                <a:effectLst/>
                <a:uLnTx/>
                <a:uFillTx/>
                <a:latin typeface="+mj-lt"/>
                <a:ea typeface="+mj-ea"/>
                <a:cs typeface="+mj-cs"/>
              </a:rPr>
              <a:t/>
            </a:r>
            <a:br>
              <a:rPr kumimoji="0" lang="en-US" sz="4000" b="1" i="0" u="sng" strike="noStrike" kern="1200" cap="none" spc="0" normalizeH="0" baseline="0" noProof="0" dirty="0" smtClean="0">
                <a:ln>
                  <a:noFill/>
                </a:ln>
                <a:solidFill>
                  <a:srgbClr val="99FF33"/>
                </a:solidFill>
                <a:effectLst/>
                <a:uLnTx/>
                <a:uFillTx/>
                <a:latin typeface="+mj-lt"/>
                <a:ea typeface="+mj-ea"/>
                <a:cs typeface="+mj-cs"/>
              </a:rPr>
            </a:br>
            <a:r>
              <a:rPr kumimoji="0" lang="en-US" sz="3600" b="1" i="0" u="none" strike="noStrike" kern="1200" cap="none" spc="0" normalizeH="0" baseline="0" noProof="0" dirty="0" smtClean="0">
                <a:ln>
                  <a:noFill/>
                </a:ln>
                <a:solidFill>
                  <a:schemeClr val="tx1">
                    <a:lumMod val="65000"/>
                    <a:lumOff val="35000"/>
                  </a:schemeClr>
                </a:solidFill>
                <a:effectLst/>
                <a:uLnTx/>
                <a:uFillTx/>
                <a:latin typeface="Century Gothic" pitchFamily="34" charset="0"/>
                <a:ea typeface="+mj-ea"/>
                <a:cs typeface="+mj-cs"/>
              </a:rPr>
              <a:t>No More Hidden Problems…</a:t>
            </a:r>
            <a:r>
              <a:rPr kumimoji="0" lang="en-US" sz="3600" b="1" i="0" u="sng" strike="noStrike" kern="1200" cap="none" spc="0" normalizeH="0" baseline="0" noProof="0" dirty="0" smtClean="0">
                <a:ln>
                  <a:noFill/>
                </a:ln>
                <a:solidFill>
                  <a:schemeClr val="tx1">
                    <a:lumMod val="65000"/>
                    <a:lumOff val="35000"/>
                  </a:schemeClr>
                </a:solidFill>
                <a:effectLst/>
                <a:uLnTx/>
                <a:uFillTx/>
                <a:latin typeface="Century Gothic" pitchFamily="34" charset="0"/>
                <a:ea typeface="+mj-ea"/>
                <a:cs typeface="+mj-cs"/>
              </a:rPr>
              <a:t>  </a:t>
            </a:r>
          </a:p>
        </p:txBody>
      </p:sp>
      <p:sp>
        <p:nvSpPr>
          <p:cNvPr id="11" name="TextBox 10"/>
          <p:cNvSpPr txBox="1"/>
          <p:nvPr/>
        </p:nvSpPr>
        <p:spPr>
          <a:xfrm>
            <a:off x="523830" y="155153"/>
            <a:ext cx="2454518" cy="646331"/>
          </a:xfrm>
          <a:prstGeom prst="rect">
            <a:avLst/>
          </a:prstGeom>
          <a:noFill/>
        </p:spPr>
        <p:txBody>
          <a:bodyPr wrap="none" rtlCol="0">
            <a:spAutoFit/>
          </a:bodyPr>
          <a:lstStyle/>
          <a:p>
            <a:r>
              <a:rPr lang="en-US" sz="3600" b="1" dirty="0" smtClean="0">
                <a:solidFill>
                  <a:schemeClr val="tx1">
                    <a:lumMod val="65000"/>
                    <a:lumOff val="35000"/>
                  </a:schemeClr>
                </a:solidFill>
                <a:latin typeface="Century Gothic" pitchFamily="34" charset="0"/>
              </a:rPr>
              <a:t>Bare Root:</a:t>
            </a:r>
            <a:endParaRPr lang="en-US" sz="3600" b="1" dirty="0">
              <a:solidFill>
                <a:schemeClr val="tx1">
                  <a:lumMod val="65000"/>
                  <a:lumOff val="35000"/>
                </a:schemeClr>
              </a:solidFill>
              <a:latin typeface="Century Gothic" pitchFamily="34" charset="0"/>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861" name="Picture 13"/>
          <p:cNvPicPr>
            <a:picLocks noGrp="1" noChangeAspect="1" noChangeArrowheads="1"/>
          </p:cNvPicPr>
          <p:nvPr>
            <p:ph sz="quarter" idx="4"/>
          </p:nvPr>
        </p:nvPicPr>
        <p:blipFill>
          <a:blip r:embed="rId3"/>
          <a:srcRect/>
          <a:stretch>
            <a:fillRect/>
          </a:stretch>
        </p:blipFill>
        <p:spPr bwMode="auto">
          <a:xfrm>
            <a:off x="2400300" y="2003606"/>
            <a:ext cx="6581516" cy="4854394"/>
          </a:xfrm>
          <a:noFill/>
          <a:ln>
            <a:miter lim="800000"/>
            <a:headEnd/>
            <a:tailEnd/>
          </a:ln>
        </p:spPr>
      </p:pic>
      <p:sp>
        <p:nvSpPr>
          <p:cNvPr id="6" name="TextBox 5"/>
          <p:cNvSpPr txBox="1"/>
          <p:nvPr/>
        </p:nvSpPr>
        <p:spPr>
          <a:xfrm>
            <a:off x="1518309" y="1219200"/>
            <a:ext cx="1236877" cy="523220"/>
          </a:xfrm>
          <a:prstGeom prst="rect">
            <a:avLst/>
          </a:prstGeom>
          <a:noFill/>
        </p:spPr>
        <p:txBody>
          <a:bodyPr wrap="none" rtlCol="0">
            <a:spAutoFit/>
          </a:bodyPr>
          <a:lstStyle/>
          <a:p>
            <a:r>
              <a:rPr lang="en-US" sz="2800" dirty="0" smtClean="0"/>
              <a:t>J-Roots</a:t>
            </a:r>
            <a:endParaRPr lang="en-US" sz="2800" dirty="0"/>
          </a:p>
        </p:txBody>
      </p:sp>
      <p:sp>
        <p:nvSpPr>
          <p:cNvPr id="9" name="Rectangle 14"/>
          <p:cNvSpPr txBox="1">
            <a:spLocks noChangeArrowheads="1"/>
          </p:cNvSpPr>
          <p:nvPr/>
        </p:nvSpPr>
        <p:spPr bwMode="auto">
          <a:xfrm>
            <a:off x="1933046" y="-422773"/>
            <a:ext cx="8229600" cy="11430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000" b="1" i="0" u="sng" strike="noStrike" kern="1200" cap="none" spc="0" normalizeH="0" baseline="0" noProof="0" smtClean="0">
                <a:ln>
                  <a:noFill/>
                </a:ln>
                <a:solidFill>
                  <a:srgbClr val="99FF33"/>
                </a:solidFill>
                <a:effectLst/>
                <a:uLnTx/>
                <a:uFillTx/>
                <a:latin typeface="+mj-lt"/>
                <a:ea typeface="+mj-ea"/>
                <a:cs typeface="+mj-cs"/>
              </a:rPr>
              <a:t/>
            </a:r>
            <a:br>
              <a:rPr kumimoji="0" lang="en-US" sz="4000" b="1" i="0" u="sng" strike="noStrike" kern="1200" cap="none" spc="0" normalizeH="0" baseline="0" noProof="0" smtClean="0">
                <a:ln>
                  <a:noFill/>
                </a:ln>
                <a:solidFill>
                  <a:srgbClr val="99FF33"/>
                </a:solidFill>
                <a:effectLst/>
                <a:uLnTx/>
                <a:uFillTx/>
                <a:latin typeface="+mj-lt"/>
                <a:ea typeface="+mj-ea"/>
                <a:cs typeface="+mj-cs"/>
              </a:rPr>
            </a:br>
            <a:r>
              <a:rPr kumimoji="0" lang="en-US" sz="3600" b="1" i="0" u="none" strike="noStrike" kern="1200" cap="none" spc="0" normalizeH="0" baseline="0" noProof="0" smtClean="0">
                <a:ln>
                  <a:noFill/>
                </a:ln>
                <a:solidFill>
                  <a:schemeClr val="tx1">
                    <a:lumMod val="65000"/>
                    <a:lumOff val="35000"/>
                  </a:schemeClr>
                </a:solidFill>
                <a:effectLst/>
                <a:uLnTx/>
                <a:uFillTx/>
                <a:latin typeface="Century Gothic" pitchFamily="34" charset="0"/>
                <a:ea typeface="+mj-ea"/>
                <a:cs typeface="+mj-cs"/>
              </a:rPr>
              <a:t>No More Hidden Problems…</a:t>
            </a:r>
            <a:r>
              <a:rPr kumimoji="0" lang="en-US" sz="3600" b="1" i="0" u="sng" strike="noStrike" kern="1200" cap="none" spc="0" normalizeH="0" baseline="0" noProof="0" smtClean="0">
                <a:ln>
                  <a:noFill/>
                </a:ln>
                <a:solidFill>
                  <a:schemeClr val="tx1">
                    <a:lumMod val="65000"/>
                    <a:lumOff val="35000"/>
                  </a:schemeClr>
                </a:solidFill>
                <a:effectLst/>
                <a:uLnTx/>
                <a:uFillTx/>
                <a:latin typeface="Century Gothic" pitchFamily="34" charset="0"/>
                <a:ea typeface="+mj-ea"/>
                <a:cs typeface="+mj-cs"/>
              </a:rPr>
              <a:t>  </a:t>
            </a:r>
            <a:endParaRPr kumimoji="0" lang="en-US" sz="3600" b="1" i="0" u="sng" strike="noStrike" kern="1200" cap="none" spc="0" normalizeH="0" baseline="0" noProof="0" dirty="0" smtClean="0">
              <a:ln>
                <a:noFill/>
              </a:ln>
              <a:solidFill>
                <a:schemeClr val="tx1">
                  <a:lumMod val="65000"/>
                  <a:lumOff val="35000"/>
                </a:schemeClr>
              </a:solidFill>
              <a:effectLst/>
              <a:uLnTx/>
              <a:uFillTx/>
              <a:latin typeface="Century Gothic" pitchFamily="34" charset="0"/>
              <a:ea typeface="+mj-ea"/>
              <a:cs typeface="+mj-cs"/>
            </a:endParaRPr>
          </a:p>
        </p:txBody>
      </p:sp>
      <p:sp>
        <p:nvSpPr>
          <p:cNvPr id="10" name="TextBox 9"/>
          <p:cNvSpPr txBox="1"/>
          <p:nvPr/>
        </p:nvSpPr>
        <p:spPr>
          <a:xfrm>
            <a:off x="523830" y="174203"/>
            <a:ext cx="2454518" cy="646331"/>
          </a:xfrm>
          <a:prstGeom prst="rect">
            <a:avLst/>
          </a:prstGeom>
          <a:noFill/>
        </p:spPr>
        <p:txBody>
          <a:bodyPr wrap="none" rtlCol="0">
            <a:spAutoFit/>
          </a:bodyPr>
          <a:lstStyle/>
          <a:p>
            <a:r>
              <a:rPr lang="en-US" sz="3600" b="1" dirty="0" smtClean="0">
                <a:solidFill>
                  <a:schemeClr val="tx1">
                    <a:lumMod val="65000"/>
                    <a:lumOff val="35000"/>
                  </a:schemeClr>
                </a:solidFill>
                <a:latin typeface="Century Gothic" pitchFamily="34" charset="0"/>
              </a:rPr>
              <a:t>Bare Root:</a:t>
            </a:r>
            <a:endParaRPr lang="en-US" sz="3600" b="1" dirty="0">
              <a:solidFill>
                <a:schemeClr val="tx1">
                  <a:lumMod val="65000"/>
                  <a:lumOff val="35000"/>
                </a:schemeClr>
              </a:solidFill>
              <a:latin typeface="Century Gothic" pitchFamily="34" charset="0"/>
            </a:endParaRPr>
          </a:p>
        </p:txBody>
      </p:sp>
      <p:cxnSp>
        <p:nvCxnSpPr>
          <p:cNvPr id="11" name="Straight Connector 10"/>
          <p:cNvCxnSpPr/>
          <p:nvPr/>
        </p:nvCxnSpPr>
        <p:spPr>
          <a:xfrm>
            <a:off x="463344" y="815769"/>
            <a:ext cx="8566968" cy="0"/>
          </a:xfrm>
          <a:prstGeom prst="line">
            <a:avLst/>
          </a:prstGeom>
          <a:ln w="12700">
            <a:solidFill>
              <a:srgbClr val="92D050"/>
            </a:solidFill>
          </a:ln>
        </p:spPr>
        <p:style>
          <a:lnRef idx="2">
            <a:schemeClr val="accent1"/>
          </a:lnRef>
          <a:fillRef idx="0">
            <a:schemeClr val="accent1"/>
          </a:fillRef>
          <a:effectRef idx="1">
            <a:schemeClr val="accent1"/>
          </a:effectRef>
          <a:fontRef idx="minor">
            <a:schemeClr val="tx1"/>
          </a:fontRef>
        </p:style>
      </p:cxn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85800" y="1104900"/>
            <a:ext cx="8458200" cy="1752600"/>
          </a:xfrm>
        </p:spPr>
        <p:txBody>
          <a:bodyPr/>
          <a:lstStyle/>
          <a:p>
            <a:pPr algn="l"/>
            <a:endParaRPr lang="en-US" dirty="0" smtClean="0"/>
          </a:p>
          <a:p>
            <a:pPr algn="l"/>
            <a:endParaRPr lang="en-US" dirty="0"/>
          </a:p>
        </p:txBody>
      </p:sp>
      <p:cxnSp>
        <p:nvCxnSpPr>
          <p:cNvPr id="9" name="Straight Connector 8"/>
          <p:cNvCxnSpPr/>
          <p:nvPr/>
        </p:nvCxnSpPr>
        <p:spPr>
          <a:xfrm>
            <a:off x="463344" y="815769"/>
            <a:ext cx="8566968" cy="0"/>
          </a:xfrm>
          <a:prstGeom prst="line">
            <a:avLst/>
          </a:prstGeom>
          <a:ln w="12700">
            <a:solidFill>
              <a:srgbClr val="92D050"/>
            </a:solidFill>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3162300" y="114300"/>
            <a:ext cx="2779928" cy="769441"/>
          </a:xfrm>
          <a:prstGeom prst="rect">
            <a:avLst/>
          </a:prstGeom>
          <a:noFill/>
        </p:spPr>
        <p:txBody>
          <a:bodyPr wrap="none" rtlCol="0">
            <a:spAutoFit/>
          </a:bodyPr>
          <a:lstStyle/>
          <a:p>
            <a:pPr algn="ctr"/>
            <a:r>
              <a:rPr lang="en-US" sz="4400" b="1" dirty="0" smtClean="0">
                <a:solidFill>
                  <a:schemeClr val="tx1">
                    <a:lumMod val="65000"/>
                    <a:lumOff val="35000"/>
                  </a:schemeClr>
                </a:solidFill>
                <a:latin typeface="Century Gothic" pitchFamily="34" charset="0"/>
              </a:rPr>
              <a:t>Overview</a:t>
            </a:r>
            <a:endParaRPr lang="en-US" sz="4400" b="1" dirty="0">
              <a:solidFill>
                <a:schemeClr val="tx1">
                  <a:lumMod val="65000"/>
                  <a:lumOff val="35000"/>
                </a:schemeClr>
              </a:solidFill>
              <a:latin typeface="Century Gothic" pitchFamily="34" charset="0"/>
            </a:endParaRPr>
          </a:p>
        </p:txBody>
      </p:sp>
      <p:sp>
        <p:nvSpPr>
          <p:cNvPr id="10" name="Rectangle 9"/>
          <p:cNvSpPr/>
          <p:nvPr/>
        </p:nvSpPr>
        <p:spPr>
          <a:xfrm>
            <a:off x="463344" y="781050"/>
            <a:ext cx="8475705" cy="3108543"/>
          </a:xfrm>
          <a:prstGeom prst="rect">
            <a:avLst/>
          </a:prstGeom>
        </p:spPr>
        <p:txBody>
          <a:bodyPr wrap="square">
            <a:spAutoFit/>
          </a:bodyPr>
          <a:lstStyle/>
          <a:p>
            <a:endParaRPr lang="en-US" sz="2800" dirty="0" smtClean="0"/>
          </a:p>
          <a:p>
            <a:pPr>
              <a:buFont typeface="Arial" pitchFamily="34" charset="0"/>
              <a:buChar char="•"/>
            </a:pPr>
            <a:r>
              <a:rPr lang="en-US" sz="2800" dirty="0" smtClean="0"/>
              <a:t>What role do trees play in </a:t>
            </a:r>
            <a:r>
              <a:rPr lang="en-US" sz="2800" dirty="0" err="1" smtClean="0"/>
              <a:t>stormwater</a:t>
            </a:r>
            <a:r>
              <a:rPr lang="en-US" sz="2800" dirty="0" smtClean="0"/>
              <a:t> management</a:t>
            </a:r>
          </a:p>
          <a:p>
            <a:pPr>
              <a:buFont typeface="Arial" pitchFamily="34" charset="0"/>
              <a:buChar char="•"/>
            </a:pPr>
            <a:r>
              <a:rPr lang="en-US" sz="2800" dirty="0" smtClean="0"/>
              <a:t>How can we choose the best trees for the purpose</a:t>
            </a:r>
          </a:p>
          <a:p>
            <a:pPr>
              <a:buFont typeface="Arial" pitchFamily="34" charset="0"/>
              <a:buChar char="•"/>
            </a:pPr>
            <a:r>
              <a:rPr lang="en-US" sz="2800" dirty="0" smtClean="0"/>
              <a:t>What do we need to know about tree biology for understanding maintenance practices</a:t>
            </a:r>
          </a:p>
          <a:p>
            <a:pPr>
              <a:buFont typeface="Arial" pitchFamily="34" charset="0"/>
              <a:buChar char="•"/>
            </a:pPr>
            <a:r>
              <a:rPr lang="en-US" sz="2800" dirty="0" smtClean="0"/>
              <a:t>How can we establish and maintain trees for best growth. </a:t>
            </a:r>
            <a:endParaRPr lang="en-US" sz="2800" dirty="0"/>
          </a:p>
        </p:txBody>
      </p:sp>
      <p:pic>
        <p:nvPicPr>
          <p:cNvPr id="15" name="Picture 14" descr="shade beneath maple"/>
          <p:cNvPicPr>
            <a:picLocks noChangeAspect="1" noChangeArrowheads="1"/>
          </p:cNvPicPr>
          <p:nvPr/>
        </p:nvPicPr>
        <p:blipFill>
          <a:blip r:embed="rId3"/>
          <a:srcRect/>
          <a:stretch>
            <a:fillRect/>
          </a:stretch>
        </p:blipFill>
        <p:spPr bwMode="auto">
          <a:xfrm>
            <a:off x="3282744" y="4518243"/>
            <a:ext cx="3094133" cy="2362200"/>
          </a:xfrm>
          <a:prstGeom prst="roundRect">
            <a:avLst/>
          </a:prstGeom>
          <a:noFill/>
          <a:ln w="9525">
            <a:noFill/>
            <a:miter lim="800000"/>
            <a:headEnd/>
            <a:tailEnd/>
          </a:ln>
        </p:spPr>
      </p:pic>
      <p:pic>
        <p:nvPicPr>
          <p:cNvPr id="16" name="Picture 4" descr="naturalstream"/>
          <p:cNvPicPr>
            <a:picLocks noChangeAspect="1" noChangeArrowheads="1"/>
          </p:cNvPicPr>
          <p:nvPr/>
        </p:nvPicPr>
        <p:blipFill>
          <a:blip r:embed="rId4"/>
          <a:srcRect/>
          <a:stretch>
            <a:fillRect/>
          </a:stretch>
        </p:blipFill>
        <p:spPr>
          <a:xfrm>
            <a:off x="6364684" y="4495800"/>
            <a:ext cx="2779928" cy="2298594"/>
          </a:xfrm>
          <a:prstGeom prst="roundRect">
            <a:avLst/>
          </a:prstGeom>
          <a:noFill/>
        </p:spPr>
      </p:pic>
      <p:pic>
        <p:nvPicPr>
          <p:cNvPr id="17" name="Picture 3" descr="C:\Users\bvanclief\Desktop\tree trench.jpg"/>
          <p:cNvPicPr>
            <a:picLocks noChangeAspect="1" noChangeArrowheads="1"/>
          </p:cNvPicPr>
          <p:nvPr/>
        </p:nvPicPr>
        <p:blipFill>
          <a:blip r:embed="rId5"/>
          <a:srcRect l="8692" r="8435"/>
          <a:stretch>
            <a:fillRect/>
          </a:stretch>
        </p:blipFill>
        <p:spPr bwMode="auto">
          <a:xfrm>
            <a:off x="249022" y="4570785"/>
            <a:ext cx="3027578" cy="2191965"/>
          </a:xfrm>
          <a:prstGeom prst="roundRect">
            <a:avLst/>
          </a:prstGeom>
          <a:noFill/>
        </p:spPr>
      </p:pic>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3"/>
          <p:cNvSpPr>
            <a:spLocks noGrp="1" noChangeArrowheads="1"/>
          </p:cNvSpPr>
          <p:nvPr>
            <p:ph type="body" sz="half" idx="1"/>
          </p:nvPr>
        </p:nvSpPr>
        <p:spPr bwMode="auto">
          <a:xfrm>
            <a:off x="457200" y="1349644"/>
            <a:ext cx="4419600" cy="4525962"/>
          </a:xfrm>
          <a:ln>
            <a:miter lim="800000"/>
            <a:headEnd/>
            <a:tailEnd/>
          </a:ln>
        </p:spPr>
        <p:txBody>
          <a:bodyPr vert="horz" wrap="square" lIns="91440" tIns="45720" rIns="91440" bIns="45720" numCol="1" anchor="t" anchorCtr="0" compatLnSpc="1">
            <a:prstTxWarp prst="textNoShape">
              <a:avLst/>
            </a:prstTxWarp>
          </a:bodyPr>
          <a:lstStyle/>
          <a:p>
            <a:pPr eaLnBrk="1" hangingPunct="1">
              <a:buFontTx/>
              <a:buNone/>
              <a:defRPr/>
            </a:pPr>
            <a:r>
              <a:rPr lang="en-US" u="sng" dirty="0" smtClean="0"/>
              <a:t>Disadvantages</a:t>
            </a:r>
          </a:p>
          <a:p>
            <a:pPr eaLnBrk="1" hangingPunct="1">
              <a:buFontTx/>
              <a:buNone/>
              <a:defRPr/>
            </a:pPr>
            <a:endParaRPr lang="en-US" sz="2800" b="1" u="sng" dirty="0" smtClean="0"/>
          </a:p>
          <a:p>
            <a:pPr lvl="1" eaLnBrk="1" hangingPunct="1">
              <a:buFontTx/>
              <a:buChar char="•"/>
              <a:defRPr/>
            </a:pPr>
            <a:r>
              <a:rPr lang="en-US" dirty="0" smtClean="0"/>
              <a:t>Must plant quickly</a:t>
            </a:r>
          </a:p>
          <a:p>
            <a:pPr lvl="1" eaLnBrk="1" hangingPunct="1">
              <a:buFontTx/>
              <a:buChar char="•"/>
              <a:defRPr/>
            </a:pPr>
            <a:r>
              <a:rPr lang="en-US" dirty="0" smtClean="0"/>
              <a:t>Restricted planting season</a:t>
            </a:r>
          </a:p>
          <a:p>
            <a:pPr lvl="1" eaLnBrk="1" hangingPunct="1">
              <a:buFontTx/>
              <a:buChar char="•"/>
              <a:defRPr/>
            </a:pPr>
            <a:r>
              <a:rPr lang="en-US" dirty="0" smtClean="0"/>
              <a:t>Root exposure</a:t>
            </a:r>
          </a:p>
          <a:p>
            <a:pPr eaLnBrk="1" hangingPunct="1">
              <a:buFontTx/>
              <a:buNone/>
              <a:defRPr/>
            </a:pPr>
            <a:endParaRPr lang="en-US" sz="2800" dirty="0" smtClean="0">
              <a:solidFill>
                <a:srgbClr val="99FF33"/>
              </a:solidFill>
              <a:latin typeface="Arial" charset="0"/>
            </a:endParaRPr>
          </a:p>
        </p:txBody>
      </p:sp>
      <p:sp>
        <p:nvSpPr>
          <p:cNvPr id="49156" name="Text Box 10"/>
          <p:cNvSpPr txBox="1">
            <a:spLocks noChangeArrowheads="1"/>
          </p:cNvSpPr>
          <p:nvPr/>
        </p:nvSpPr>
        <p:spPr bwMode="auto">
          <a:xfrm>
            <a:off x="5901901" y="6419850"/>
            <a:ext cx="2590800" cy="261610"/>
          </a:xfrm>
          <a:prstGeom prst="rect">
            <a:avLst/>
          </a:prstGeom>
          <a:noFill/>
          <a:ln w="9525" algn="ctr">
            <a:noFill/>
            <a:miter lim="800000"/>
            <a:headEnd/>
            <a:tailEnd/>
          </a:ln>
        </p:spPr>
        <p:txBody>
          <a:bodyPr>
            <a:spAutoFit/>
          </a:bodyPr>
          <a:lstStyle/>
          <a:p>
            <a:pPr algn="ctr">
              <a:spcBef>
                <a:spcPct val="50000"/>
              </a:spcBef>
            </a:pPr>
            <a:r>
              <a:rPr lang="en-US" sz="1100" dirty="0"/>
              <a:t>Photo </a:t>
            </a:r>
            <a:r>
              <a:rPr lang="en-US" sz="1100" dirty="0" smtClean="0"/>
              <a:t>credit: </a:t>
            </a:r>
            <a:r>
              <a:rPr lang="en-US" sz="1100" dirty="0"/>
              <a:t>Bill Elmendorf</a:t>
            </a:r>
          </a:p>
        </p:txBody>
      </p:sp>
      <p:sp>
        <p:nvSpPr>
          <p:cNvPr id="5" name="TextBox 4"/>
          <p:cNvSpPr txBox="1"/>
          <p:nvPr/>
        </p:nvSpPr>
        <p:spPr>
          <a:xfrm>
            <a:off x="768758" y="108887"/>
            <a:ext cx="2324675" cy="646331"/>
          </a:xfrm>
          <a:prstGeom prst="rect">
            <a:avLst/>
          </a:prstGeom>
          <a:noFill/>
        </p:spPr>
        <p:txBody>
          <a:bodyPr wrap="none" rtlCol="0">
            <a:spAutoFit/>
          </a:bodyPr>
          <a:lstStyle/>
          <a:p>
            <a:r>
              <a:rPr lang="en-US" sz="3600" b="1" dirty="0" smtClean="0">
                <a:solidFill>
                  <a:schemeClr val="tx1">
                    <a:lumMod val="65000"/>
                    <a:lumOff val="35000"/>
                  </a:schemeClr>
                </a:solidFill>
                <a:latin typeface="Century Gothic" pitchFamily="34" charset="0"/>
              </a:rPr>
              <a:t>Bare Root</a:t>
            </a:r>
            <a:endParaRPr lang="en-US" sz="3600" b="1" dirty="0">
              <a:solidFill>
                <a:schemeClr val="tx1">
                  <a:lumMod val="65000"/>
                  <a:lumOff val="35000"/>
                </a:schemeClr>
              </a:solidFill>
              <a:latin typeface="Century Gothic" pitchFamily="34" charset="0"/>
            </a:endParaRPr>
          </a:p>
        </p:txBody>
      </p:sp>
      <p:cxnSp>
        <p:nvCxnSpPr>
          <p:cNvPr id="6" name="Straight Connector 5"/>
          <p:cNvCxnSpPr/>
          <p:nvPr/>
        </p:nvCxnSpPr>
        <p:spPr>
          <a:xfrm>
            <a:off x="463344" y="815769"/>
            <a:ext cx="8566968" cy="0"/>
          </a:xfrm>
          <a:prstGeom prst="line">
            <a:avLst/>
          </a:prstGeom>
          <a:ln w="12700">
            <a:solidFill>
              <a:srgbClr val="92D050"/>
            </a:solidFill>
          </a:ln>
        </p:spPr>
        <p:style>
          <a:lnRef idx="2">
            <a:schemeClr val="accent1"/>
          </a:lnRef>
          <a:fillRef idx="0">
            <a:schemeClr val="accent1"/>
          </a:fillRef>
          <a:effectRef idx="1">
            <a:schemeClr val="accent1"/>
          </a:effectRef>
          <a:fontRef idx="minor">
            <a:schemeClr val="tx1"/>
          </a:fontRef>
        </p:style>
      </p:cxnSp>
      <p:pic>
        <p:nvPicPr>
          <p:cNvPr id="49155" name="Picture 9" descr="slide81"/>
          <p:cNvPicPr>
            <a:picLocks noGrp="1" noChangeAspect="1" noChangeArrowheads="1"/>
          </p:cNvPicPr>
          <p:nvPr>
            <p:ph sz="half" idx="2"/>
          </p:nvPr>
        </p:nvPicPr>
        <p:blipFill>
          <a:blip r:embed="rId3">
            <a:lum bright="18000" contrast="6000"/>
          </a:blip>
          <a:srcRect l="3951" t="3334"/>
          <a:stretch>
            <a:fillRect/>
          </a:stretch>
        </p:blipFill>
        <p:spPr bwMode="auto">
          <a:xfrm>
            <a:off x="4610100" y="1066800"/>
            <a:ext cx="3444451" cy="5295900"/>
          </a:xfrm>
          <a:noFill/>
          <a:ln>
            <a:miter lim="800000"/>
            <a:headEnd/>
            <a:tailEnd/>
          </a:ln>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development1.jpg"/>
          <p:cNvPicPr>
            <a:picLocks noChangeAspect="1"/>
          </p:cNvPicPr>
          <p:nvPr/>
        </p:nvPicPr>
        <p:blipFill>
          <a:blip r:embed="rId3" cstate="print"/>
          <a:srcRect/>
          <a:stretch>
            <a:fillRect/>
          </a:stretch>
        </p:blipFill>
        <p:spPr bwMode="auto">
          <a:xfrm>
            <a:off x="0" y="0"/>
            <a:ext cx="10058400" cy="6858000"/>
          </a:xfrm>
          <a:prstGeom prst="rect">
            <a:avLst/>
          </a:prstGeom>
          <a:noFill/>
          <a:ln w="9525">
            <a:noFill/>
            <a:miter lim="800000"/>
            <a:headEnd/>
            <a:tailEnd/>
          </a:ln>
        </p:spPr>
      </p:pic>
      <p:sp>
        <p:nvSpPr>
          <p:cNvPr id="4" name="TextBox 3"/>
          <p:cNvSpPr txBox="1"/>
          <p:nvPr/>
        </p:nvSpPr>
        <p:spPr>
          <a:xfrm>
            <a:off x="0" y="5983069"/>
            <a:ext cx="9144000" cy="369332"/>
          </a:xfrm>
          <a:prstGeom prst="rect">
            <a:avLst/>
          </a:prstGeom>
          <a:noFill/>
        </p:spPr>
        <p:txBody>
          <a:bodyPr wrap="square">
            <a:spAutoFit/>
          </a:bodyPr>
          <a:lstStyle/>
          <a:p>
            <a:pPr algn="ctr"/>
            <a:r>
              <a:rPr lang="en-US" b="1" kern="0" dirty="0" smtClean="0">
                <a:solidFill>
                  <a:schemeClr val="accent4">
                    <a:lumMod val="10000"/>
                  </a:schemeClr>
                </a:solidFill>
                <a:latin typeface="+mj-lt"/>
              </a:rPr>
              <a:t> </a:t>
            </a:r>
            <a:endParaRPr lang="en-US" b="1" kern="0" dirty="0">
              <a:solidFill>
                <a:schemeClr val="accent4">
                  <a:lumMod val="10000"/>
                </a:schemeClr>
              </a:solidFill>
              <a:latin typeface="Century Gothic" pitchFamily="34" charset="0"/>
            </a:endParaRPr>
          </a:p>
        </p:txBody>
      </p:sp>
      <p:sp>
        <p:nvSpPr>
          <p:cNvPr id="5" name="Rectangle 2"/>
          <p:cNvSpPr txBox="1">
            <a:spLocks noChangeArrowheads="1"/>
          </p:cNvSpPr>
          <p:nvPr/>
        </p:nvSpPr>
        <p:spPr>
          <a:xfrm>
            <a:off x="-357804" y="669240"/>
            <a:ext cx="10058400" cy="2209800"/>
          </a:xfrm>
          <a:prstGeom prst="rect">
            <a:avLst/>
          </a:prstGeom>
        </p:spPr>
        <p:txBody>
          <a:bodyPr/>
          <a:lstStyle/>
          <a:p>
            <a:pPr marL="342900" indent="-342900" algn="ctr">
              <a:spcBef>
                <a:spcPct val="20000"/>
              </a:spcBef>
              <a:defRPr/>
            </a:pPr>
            <a:r>
              <a:rPr lang="en-US" sz="4800" b="1" kern="0" spc="-220" dirty="0" smtClean="0">
                <a:solidFill>
                  <a:schemeClr val="tx1">
                    <a:lumMod val="65000"/>
                    <a:lumOff val="35000"/>
                  </a:schemeClr>
                </a:solidFill>
                <a:latin typeface="Century Gothic" pitchFamily="34" charset="0"/>
                <a:ea typeface="+mj-ea"/>
                <a:cs typeface="+mj-cs"/>
              </a:rPr>
              <a:t>How Trees Work</a:t>
            </a:r>
          </a:p>
        </p:txBody>
      </p:sp>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9"/>
          <p:cNvGrpSpPr>
            <a:grpSpLocks/>
          </p:cNvGrpSpPr>
          <p:nvPr/>
        </p:nvGrpSpPr>
        <p:grpSpPr bwMode="auto">
          <a:xfrm>
            <a:off x="-889120" y="-507150"/>
            <a:ext cx="10411495" cy="7227438"/>
            <a:chOff x="5167478" y="1835320"/>
            <a:chExt cx="3492463" cy="2891553"/>
          </a:xfrm>
        </p:grpSpPr>
        <p:pic>
          <p:nvPicPr>
            <p:cNvPr id="26629" name="Content Placeholder 3" descr="tree with drip line.jpg"/>
            <p:cNvPicPr>
              <a:picLocks noChangeAspect="1"/>
            </p:cNvPicPr>
            <p:nvPr/>
          </p:nvPicPr>
          <p:blipFill>
            <a:blip r:embed="rId4" cstate="print"/>
            <a:srcRect/>
            <a:stretch>
              <a:fillRect/>
            </a:stretch>
          </p:blipFill>
          <p:spPr bwMode="auto">
            <a:xfrm>
              <a:off x="5228606" y="2133604"/>
              <a:ext cx="3431335" cy="2593269"/>
            </a:xfrm>
            <a:prstGeom prst="rect">
              <a:avLst/>
            </a:prstGeom>
            <a:noFill/>
            <a:ln w="9525">
              <a:noFill/>
              <a:miter lim="800000"/>
              <a:headEnd/>
              <a:tailEnd/>
            </a:ln>
          </p:spPr>
        </p:pic>
        <p:sp>
          <p:nvSpPr>
            <p:cNvPr id="9" name="Rectangle 8"/>
            <p:cNvSpPr/>
            <p:nvPr/>
          </p:nvSpPr>
          <p:spPr>
            <a:xfrm>
              <a:off x="5167478" y="1835320"/>
              <a:ext cx="1370916" cy="6090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sp>
        <p:nvSpPr>
          <p:cNvPr id="26627" name="Rectangle 2"/>
          <p:cNvSpPr>
            <a:spLocks noGrp="1" noChangeArrowheads="1"/>
          </p:cNvSpPr>
          <p:nvPr>
            <p:ph type="title"/>
          </p:nvPr>
        </p:nvSpPr>
        <p:spPr>
          <a:xfrm>
            <a:off x="413656" y="176664"/>
            <a:ext cx="8229600" cy="1143000"/>
          </a:xfrm>
          <a:noFill/>
        </p:spPr>
        <p:txBody>
          <a:bodyPr>
            <a:normAutofit/>
          </a:bodyPr>
          <a:lstStyle/>
          <a:p>
            <a:pPr eaLnBrk="1" hangingPunct="1"/>
            <a:r>
              <a:rPr lang="en-US" sz="3600" b="1" dirty="0" smtClean="0">
                <a:solidFill>
                  <a:schemeClr val="tx1">
                    <a:lumMod val="65000"/>
                    <a:lumOff val="35000"/>
                  </a:schemeClr>
                </a:solidFill>
                <a:latin typeface="Century Gothic"/>
                <a:cs typeface="Century Gothic"/>
              </a:rPr>
              <a:t>Trees Are Made Up Of…</a:t>
            </a:r>
          </a:p>
        </p:txBody>
      </p:sp>
      <p:sp>
        <p:nvSpPr>
          <p:cNvPr id="26628" name="Rectangle 5"/>
          <p:cNvSpPr>
            <a:spLocks noGrp="1" noChangeArrowheads="1"/>
          </p:cNvSpPr>
          <p:nvPr>
            <p:ph idx="1"/>
          </p:nvPr>
        </p:nvSpPr>
        <p:spPr>
          <a:xfrm>
            <a:off x="-747072" y="1513112"/>
            <a:ext cx="8229600" cy="5120089"/>
          </a:xfrm>
        </p:spPr>
        <p:txBody>
          <a:bodyPr>
            <a:normAutofit fontScale="85000" lnSpcReduction="20000"/>
          </a:bodyPr>
          <a:lstStyle/>
          <a:p>
            <a:pPr eaLnBrk="1" hangingPunct="1">
              <a:buFontTx/>
              <a:buNone/>
            </a:pPr>
            <a:r>
              <a:rPr lang="en-US" dirty="0" smtClean="0">
                <a:latin typeface="Gill Sans MT" pitchFamily="-107" charset="-18"/>
              </a:rPr>
              <a:t>     </a:t>
            </a:r>
            <a:br>
              <a:rPr lang="en-US" dirty="0" smtClean="0">
                <a:latin typeface="Gill Sans MT" pitchFamily="-107" charset="-18"/>
              </a:rPr>
            </a:br>
            <a:endParaRPr lang="en-US" sz="2800" dirty="0" smtClean="0">
              <a:latin typeface="Gill Sans MT" pitchFamily="-107" charset="-18"/>
            </a:endParaRPr>
          </a:p>
          <a:p>
            <a:pPr marL="971550" lvl="1" indent="-514350" eaLnBrk="1" hangingPunct="1">
              <a:buFontTx/>
              <a:buAutoNum type="arabicPlain"/>
            </a:pPr>
            <a:r>
              <a:rPr lang="en-US" sz="3000" dirty="0" smtClean="0"/>
              <a:t>Shoots </a:t>
            </a:r>
          </a:p>
          <a:p>
            <a:pPr marL="971550" lvl="1" indent="-514350" eaLnBrk="1" hangingPunct="1">
              <a:buFontTx/>
              <a:buNone/>
            </a:pPr>
            <a:r>
              <a:rPr lang="en-US" sz="3000" dirty="0" smtClean="0"/>
              <a:t>     </a:t>
            </a:r>
            <a:r>
              <a:rPr lang="en-US" sz="2600" dirty="0" smtClean="0"/>
              <a:t>(above-ground parts)</a:t>
            </a:r>
            <a:endParaRPr lang="en-US" sz="3000" dirty="0" smtClean="0"/>
          </a:p>
          <a:p>
            <a:pPr lvl="2" eaLnBrk="1" hangingPunct="1"/>
            <a:r>
              <a:rPr lang="en-US" sz="2200" dirty="0" smtClean="0"/>
              <a:t>Trunk</a:t>
            </a:r>
          </a:p>
          <a:p>
            <a:pPr lvl="2" eaLnBrk="1" hangingPunct="1"/>
            <a:r>
              <a:rPr lang="en-US" sz="2200" dirty="0" smtClean="0"/>
              <a:t>Root Flare</a:t>
            </a:r>
          </a:p>
          <a:p>
            <a:pPr lvl="2" eaLnBrk="1" hangingPunct="1"/>
            <a:r>
              <a:rPr lang="en-US" sz="2200" dirty="0" smtClean="0"/>
              <a:t>Branches</a:t>
            </a:r>
          </a:p>
          <a:p>
            <a:pPr lvl="2" eaLnBrk="1" hangingPunct="1"/>
            <a:r>
              <a:rPr lang="en-US" sz="2200" dirty="0" smtClean="0"/>
              <a:t>Stems</a:t>
            </a:r>
          </a:p>
          <a:p>
            <a:pPr lvl="2" eaLnBrk="1" hangingPunct="1"/>
            <a:r>
              <a:rPr lang="en-US" sz="2200" dirty="0" smtClean="0"/>
              <a:t>Leaves</a:t>
            </a:r>
            <a:endParaRPr lang="en-US" sz="1300" dirty="0" smtClean="0"/>
          </a:p>
          <a:p>
            <a:pPr lvl="2" eaLnBrk="1" hangingPunct="1">
              <a:buFontTx/>
              <a:buNone/>
            </a:pPr>
            <a:endParaRPr lang="en-US" sz="1000" dirty="0" smtClean="0">
              <a:latin typeface="Gill Sans MT" pitchFamily="-107" charset="-18"/>
            </a:endParaRPr>
          </a:p>
          <a:p>
            <a:pPr lvl="2" eaLnBrk="1" hangingPunct="1">
              <a:buFontTx/>
              <a:buNone/>
            </a:pPr>
            <a:endParaRPr lang="en-US" sz="1000" dirty="0" smtClean="0">
              <a:latin typeface="Gill Sans MT" pitchFamily="-107" charset="-18"/>
            </a:endParaRPr>
          </a:p>
          <a:p>
            <a:pPr lvl="2" eaLnBrk="1" hangingPunct="1">
              <a:buFontTx/>
              <a:buNone/>
            </a:pPr>
            <a:endParaRPr lang="en-US" sz="1200" dirty="0" smtClean="0">
              <a:latin typeface="Gill Sans MT" pitchFamily="-107" charset="-18"/>
            </a:endParaRPr>
          </a:p>
          <a:p>
            <a:pPr lvl="2" eaLnBrk="1" hangingPunct="1">
              <a:buFontTx/>
              <a:buNone/>
            </a:pPr>
            <a:endParaRPr lang="en-US" sz="1200" dirty="0" smtClean="0">
              <a:latin typeface="Gill Sans MT" pitchFamily="-107" charset="-18"/>
            </a:endParaRPr>
          </a:p>
          <a:p>
            <a:pPr lvl="2" eaLnBrk="1" hangingPunct="1">
              <a:buFontTx/>
              <a:buNone/>
            </a:pPr>
            <a:endParaRPr lang="en-US" sz="1200" dirty="0" smtClean="0">
              <a:latin typeface="Gill Sans MT" pitchFamily="-107" charset="-18"/>
            </a:endParaRPr>
          </a:p>
          <a:p>
            <a:pPr lvl="2" eaLnBrk="1" hangingPunct="1">
              <a:buFontTx/>
              <a:buNone/>
            </a:pPr>
            <a:endParaRPr lang="en-US" sz="1200" dirty="0" smtClean="0">
              <a:latin typeface="Gill Sans MT" pitchFamily="-107" charset="-18"/>
            </a:endParaRPr>
          </a:p>
          <a:p>
            <a:pPr lvl="2" eaLnBrk="1" hangingPunct="1">
              <a:buFontTx/>
              <a:buNone/>
            </a:pPr>
            <a:endParaRPr lang="en-US" sz="1200" dirty="0" smtClean="0">
              <a:latin typeface="Gill Sans MT" pitchFamily="-107" charset="-18"/>
            </a:endParaRPr>
          </a:p>
          <a:p>
            <a:pPr lvl="2" eaLnBrk="1" hangingPunct="1">
              <a:buFontTx/>
              <a:buNone/>
            </a:pPr>
            <a:endParaRPr lang="en-US" sz="1200" dirty="0" smtClean="0">
              <a:latin typeface="Gill Sans MT" pitchFamily="-107" charset="-18"/>
            </a:endParaRPr>
          </a:p>
          <a:p>
            <a:pPr marL="971550" lvl="1" indent="-514350" eaLnBrk="1" hangingPunct="1">
              <a:buFontTx/>
              <a:buAutoNum type="arabicPlain" startAt="2"/>
            </a:pPr>
            <a:r>
              <a:rPr lang="en-US" sz="3000" dirty="0" smtClean="0"/>
              <a:t>Roots (below-ground parts)</a:t>
            </a:r>
          </a:p>
          <a:p>
            <a:pPr lvl="2" eaLnBrk="1" hangingPunct="1"/>
            <a:r>
              <a:rPr lang="en-US" sz="2200" dirty="0" smtClean="0"/>
              <a:t>Root zones </a:t>
            </a:r>
          </a:p>
          <a:p>
            <a:pPr lvl="2" eaLnBrk="1" hangingPunct="1"/>
            <a:r>
              <a:rPr lang="en-US" sz="2200" dirty="0" smtClean="0"/>
              <a:t>Root structure</a:t>
            </a:r>
            <a:endParaRPr lang="en-US" sz="2000" dirty="0" smtClean="0"/>
          </a:p>
          <a:p>
            <a:pPr marL="971550" lvl="1" indent="-514350" eaLnBrk="1" hangingPunct="1">
              <a:buFontTx/>
              <a:buNone/>
            </a:pPr>
            <a:endParaRPr lang="en-US" dirty="0" smtClean="0">
              <a:latin typeface="Gill Sans MT" pitchFamily="-107" charset="-18"/>
            </a:endParaRPr>
          </a:p>
        </p:txBody>
      </p:sp>
    </p:spTree>
    <p:custDataLst>
      <p:tags r:id="rId1"/>
    </p:custData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0007"/>
          <p:cNvPicPr>
            <a:picLocks noChangeAspect="1" noChangeArrowheads="1"/>
          </p:cNvPicPr>
          <p:nvPr/>
        </p:nvPicPr>
        <p:blipFill>
          <a:blip r:embed="rId3" cstate="print">
            <a:lum bright="20000" contrast="16000"/>
          </a:blip>
          <a:srcRect/>
          <a:stretch>
            <a:fillRect/>
          </a:stretch>
        </p:blipFill>
        <p:spPr bwMode="auto">
          <a:xfrm>
            <a:off x="-584200" y="-155016"/>
            <a:ext cx="10566400" cy="7924800"/>
          </a:xfrm>
          <a:prstGeom prst="rect">
            <a:avLst/>
          </a:prstGeom>
          <a:noFill/>
          <a:ln w="9525">
            <a:noFill/>
            <a:miter lim="800000"/>
            <a:headEnd/>
            <a:tailEnd/>
          </a:ln>
        </p:spPr>
      </p:pic>
      <p:sp>
        <p:nvSpPr>
          <p:cNvPr id="3" name="Rectangle 2"/>
          <p:cNvSpPr>
            <a:spLocks noGrp="1" noChangeArrowheads="1"/>
          </p:cNvSpPr>
          <p:nvPr>
            <p:ph type="title"/>
          </p:nvPr>
        </p:nvSpPr>
        <p:spPr>
          <a:xfrm>
            <a:off x="413656" y="144006"/>
            <a:ext cx="8229600" cy="1143000"/>
          </a:xfrm>
          <a:noFill/>
        </p:spPr>
        <p:txBody>
          <a:bodyPr>
            <a:normAutofit/>
          </a:bodyPr>
          <a:lstStyle/>
          <a:p>
            <a:pPr eaLnBrk="1" hangingPunct="1"/>
            <a:r>
              <a:rPr lang="en-US" sz="3600" b="1" dirty="0" smtClean="0">
                <a:solidFill>
                  <a:schemeClr val="tx1">
                    <a:lumMod val="65000"/>
                    <a:lumOff val="35000"/>
                  </a:schemeClr>
                </a:solidFill>
                <a:latin typeface="Century Gothic"/>
                <a:cs typeface="Century Gothic"/>
              </a:rPr>
              <a:t>The Root of the Matter…</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2"/>
          <p:cNvSpPr>
            <a:spLocks noGrp="1"/>
          </p:cNvSpPr>
          <p:nvPr>
            <p:ph type="sldNum" sz="quarter" idx="12"/>
          </p:nvPr>
        </p:nvSpPr>
        <p:spPr/>
        <p:txBody>
          <a:bodyPr/>
          <a:lstStyle/>
          <a:p>
            <a:fld id="{2A2F8178-C39E-49B4-8C98-FF7E9F3CB61A}" type="slidenum">
              <a:rPr lang="en-US"/>
              <a:pPr/>
              <a:t>24</a:t>
            </a:fld>
            <a:endParaRPr lang="en-US"/>
          </a:p>
        </p:txBody>
      </p:sp>
      <p:sp>
        <p:nvSpPr>
          <p:cNvPr id="78850" name="Text Box 2"/>
          <p:cNvSpPr txBox="1">
            <a:spLocks noChangeArrowheads="1"/>
          </p:cNvSpPr>
          <p:nvPr/>
        </p:nvSpPr>
        <p:spPr bwMode="auto">
          <a:xfrm>
            <a:off x="381000" y="6019800"/>
            <a:ext cx="184150" cy="519113"/>
          </a:xfrm>
          <a:prstGeom prst="rect">
            <a:avLst/>
          </a:prstGeom>
          <a:noFill/>
          <a:ln w="9525">
            <a:noFill/>
            <a:miter lim="800000"/>
            <a:headEnd/>
            <a:tailEnd/>
          </a:ln>
          <a:effectLst/>
        </p:spPr>
        <p:txBody>
          <a:bodyPr wrap="none">
            <a:spAutoFit/>
          </a:bodyPr>
          <a:lstStyle/>
          <a:p>
            <a:endParaRPr lang="en-US" sz="2800" b="1">
              <a:latin typeface="Times New Roman" pitchFamily="18" charset="0"/>
            </a:endParaRPr>
          </a:p>
        </p:txBody>
      </p:sp>
      <p:sp>
        <p:nvSpPr>
          <p:cNvPr id="78851" name="Text Box 3"/>
          <p:cNvSpPr txBox="1">
            <a:spLocks noChangeArrowheads="1"/>
          </p:cNvSpPr>
          <p:nvPr/>
        </p:nvSpPr>
        <p:spPr bwMode="auto">
          <a:xfrm>
            <a:off x="3886200" y="5257800"/>
            <a:ext cx="2819400" cy="1084263"/>
          </a:xfrm>
          <a:prstGeom prst="rect">
            <a:avLst/>
          </a:prstGeom>
          <a:noFill/>
          <a:ln w="9525">
            <a:noFill/>
            <a:miter lim="800000"/>
            <a:headEnd/>
            <a:tailEnd/>
          </a:ln>
          <a:effectLst/>
        </p:spPr>
        <p:txBody>
          <a:bodyPr>
            <a:spAutoFit/>
          </a:bodyPr>
          <a:lstStyle/>
          <a:p>
            <a:pPr>
              <a:spcBef>
                <a:spcPct val="50000"/>
              </a:spcBef>
            </a:pPr>
            <a:endParaRPr lang="en-US" sz="2600" b="1">
              <a:latin typeface="Book Antiqua" pitchFamily="18" charset="0"/>
            </a:endParaRPr>
          </a:p>
          <a:p>
            <a:pPr>
              <a:spcBef>
                <a:spcPct val="50000"/>
              </a:spcBef>
            </a:pPr>
            <a:r>
              <a:rPr lang="en-US" sz="2600" b="1">
                <a:latin typeface="Book Antiqua" pitchFamily="18" charset="0"/>
              </a:rPr>
              <a:t>   </a:t>
            </a:r>
          </a:p>
        </p:txBody>
      </p:sp>
      <p:pic>
        <p:nvPicPr>
          <p:cNvPr id="78855" name="Picture 7"/>
          <p:cNvPicPr>
            <a:picLocks noChangeAspect="1" noChangeArrowheads="1"/>
          </p:cNvPicPr>
          <p:nvPr/>
        </p:nvPicPr>
        <p:blipFill>
          <a:blip r:embed="rId3" cstate="print"/>
          <a:srcRect t="5148"/>
          <a:stretch>
            <a:fillRect/>
          </a:stretch>
        </p:blipFill>
        <p:spPr bwMode="auto">
          <a:xfrm>
            <a:off x="990600" y="914400"/>
            <a:ext cx="6934200" cy="4562952"/>
          </a:xfrm>
          <a:prstGeom prst="rect">
            <a:avLst/>
          </a:prstGeom>
          <a:noFill/>
          <a:ln w="3175" cap="flat" cmpd="sng">
            <a:solidFill>
              <a:schemeClr val="tx1"/>
            </a:solidFill>
            <a:prstDash val="solid"/>
            <a:miter lim="800000"/>
            <a:headEnd type="none" w="sm" len="sm"/>
            <a:tailEnd type="none" w="sm" len="sm"/>
          </a:ln>
        </p:spPr>
      </p:pic>
      <p:pic>
        <p:nvPicPr>
          <p:cNvPr id="78854" name="Picture 6"/>
          <p:cNvPicPr>
            <a:picLocks noChangeAspect="1" noChangeArrowheads="1"/>
          </p:cNvPicPr>
          <p:nvPr/>
        </p:nvPicPr>
        <p:blipFill>
          <a:blip r:embed="rId4" cstate="print"/>
          <a:srcRect/>
          <a:stretch>
            <a:fillRect/>
          </a:stretch>
        </p:blipFill>
        <p:spPr bwMode="auto">
          <a:xfrm>
            <a:off x="1981200" y="2190750"/>
            <a:ext cx="6121400" cy="4591050"/>
          </a:xfrm>
          <a:prstGeom prst="rect">
            <a:avLst/>
          </a:prstGeom>
          <a:noFill/>
          <a:ln w="3175" cap="flat" cmpd="sng">
            <a:solidFill>
              <a:schemeClr val="tx1"/>
            </a:solidFill>
            <a:prstDash val="solid"/>
            <a:miter lim="800000"/>
            <a:headEnd type="none" w="sm" len="sm"/>
            <a:tailEnd type="none" w="sm" len="sm"/>
          </a:ln>
        </p:spPr>
      </p:pic>
      <p:sp>
        <p:nvSpPr>
          <p:cNvPr id="8" name="Rectangle 2"/>
          <p:cNvSpPr txBox="1">
            <a:spLocks noChangeArrowheads="1"/>
          </p:cNvSpPr>
          <p:nvPr/>
        </p:nvSpPr>
        <p:spPr bwMode="auto">
          <a:xfrm>
            <a:off x="0" y="76200"/>
            <a:ext cx="9144000" cy="762000"/>
          </a:xfrm>
          <a:prstGeom prst="rect">
            <a:avLst/>
          </a:prstGeom>
          <a:noFill/>
          <a:ln w="9525">
            <a:noFill/>
            <a:miter lim="800000"/>
            <a:headEnd/>
            <a:tailEnd/>
          </a:ln>
        </p:spPr>
        <p:txBody>
          <a:bodyPr anchor="ctr">
            <a:normAutofit/>
          </a:bodyPr>
          <a:lstStyle/>
          <a:p>
            <a:pPr algn="ctr" eaLnBrk="0" hangingPunct="0">
              <a:defRPr/>
            </a:pPr>
            <a:r>
              <a:rPr lang="en-US" sz="3600" b="1" kern="0" dirty="0" smtClean="0">
                <a:solidFill>
                  <a:schemeClr val="tx1">
                    <a:lumMod val="65000"/>
                    <a:lumOff val="35000"/>
                  </a:schemeClr>
                </a:solidFill>
                <a:latin typeface="Century Gothic" pitchFamily="34" charset="0"/>
                <a:ea typeface="+mj-ea"/>
                <a:cs typeface="+mj-cs"/>
              </a:rPr>
              <a:t>Root Flare or Buttressing</a:t>
            </a:r>
            <a:endParaRPr lang="en-US" sz="3600" b="1" kern="0" dirty="0">
              <a:solidFill>
                <a:schemeClr val="tx1">
                  <a:lumMod val="65000"/>
                  <a:lumOff val="35000"/>
                </a:schemeClr>
              </a:solidFill>
              <a:latin typeface="Century Gothic" pitchFamily="34" charset="0"/>
              <a:ea typeface="+mj-ea"/>
              <a:cs typeface="+mj-cs"/>
            </a:endParaRPr>
          </a:p>
        </p:txBody>
      </p:sp>
      <p:cxnSp>
        <p:nvCxnSpPr>
          <p:cNvPr id="9" name="Straight Connector 8"/>
          <p:cNvCxnSpPr/>
          <p:nvPr/>
        </p:nvCxnSpPr>
        <p:spPr>
          <a:xfrm>
            <a:off x="463344" y="815769"/>
            <a:ext cx="8566968" cy="0"/>
          </a:xfrm>
          <a:prstGeom prst="line">
            <a:avLst/>
          </a:prstGeom>
          <a:ln w="12700">
            <a:solidFill>
              <a:srgbClr val="92D050"/>
            </a:solidFill>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8854"/>
                                        </p:tgtEl>
                                        <p:attrNameLst>
                                          <p:attrName>style.visibility</p:attrName>
                                        </p:attrNameLst>
                                      </p:cBhvr>
                                      <p:to>
                                        <p:strVal val="visible"/>
                                      </p:to>
                                    </p:set>
                                    <p:animEffect transition="in" filter="fade">
                                      <p:cBhvr>
                                        <p:cTn id="7" dur="2000"/>
                                        <p:tgtEl>
                                          <p:spTgt spid="788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ext Box 2"/>
          <p:cNvSpPr txBox="1">
            <a:spLocks noChangeArrowheads="1"/>
          </p:cNvSpPr>
          <p:nvPr/>
        </p:nvSpPr>
        <p:spPr bwMode="auto">
          <a:xfrm>
            <a:off x="381000" y="6019800"/>
            <a:ext cx="184150" cy="519113"/>
          </a:xfrm>
          <a:prstGeom prst="rect">
            <a:avLst/>
          </a:prstGeom>
          <a:noFill/>
          <a:ln w="9525">
            <a:noFill/>
            <a:miter lim="800000"/>
            <a:headEnd/>
            <a:tailEnd/>
          </a:ln>
          <a:effectLst/>
        </p:spPr>
        <p:txBody>
          <a:bodyPr wrap="none">
            <a:spAutoFit/>
          </a:bodyPr>
          <a:lstStyle/>
          <a:p>
            <a:endParaRPr lang="en-US" sz="2800" b="1">
              <a:latin typeface="Times New Roman" pitchFamily="18" charset="0"/>
            </a:endParaRPr>
          </a:p>
        </p:txBody>
      </p:sp>
      <p:sp>
        <p:nvSpPr>
          <p:cNvPr id="78851" name="Text Box 3"/>
          <p:cNvSpPr txBox="1">
            <a:spLocks noChangeArrowheads="1"/>
          </p:cNvSpPr>
          <p:nvPr/>
        </p:nvSpPr>
        <p:spPr bwMode="auto">
          <a:xfrm>
            <a:off x="3886200" y="5257800"/>
            <a:ext cx="2819400" cy="1084263"/>
          </a:xfrm>
          <a:prstGeom prst="rect">
            <a:avLst/>
          </a:prstGeom>
          <a:noFill/>
          <a:ln w="9525">
            <a:noFill/>
            <a:miter lim="800000"/>
            <a:headEnd/>
            <a:tailEnd/>
          </a:ln>
          <a:effectLst/>
        </p:spPr>
        <p:txBody>
          <a:bodyPr>
            <a:spAutoFit/>
          </a:bodyPr>
          <a:lstStyle/>
          <a:p>
            <a:pPr>
              <a:spcBef>
                <a:spcPct val="50000"/>
              </a:spcBef>
            </a:pPr>
            <a:endParaRPr lang="en-US" sz="2600" b="1">
              <a:latin typeface="Book Antiqua" pitchFamily="18" charset="0"/>
            </a:endParaRPr>
          </a:p>
          <a:p>
            <a:pPr>
              <a:spcBef>
                <a:spcPct val="50000"/>
              </a:spcBef>
            </a:pPr>
            <a:r>
              <a:rPr lang="en-US" sz="2600" b="1">
                <a:latin typeface="Book Antiqua" pitchFamily="18" charset="0"/>
              </a:rPr>
              <a:t>   </a:t>
            </a:r>
          </a:p>
        </p:txBody>
      </p:sp>
      <p:pic>
        <p:nvPicPr>
          <p:cNvPr id="78855" name="Picture 7"/>
          <p:cNvPicPr>
            <a:picLocks noChangeAspect="1" noChangeArrowheads="1"/>
          </p:cNvPicPr>
          <p:nvPr/>
        </p:nvPicPr>
        <p:blipFill>
          <a:blip r:embed="rId3" cstate="print"/>
          <a:srcRect t="5148"/>
          <a:stretch>
            <a:fillRect/>
          </a:stretch>
        </p:blipFill>
        <p:spPr bwMode="auto">
          <a:xfrm>
            <a:off x="990600" y="914400"/>
            <a:ext cx="6934200" cy="4562952"/>
          </a:xfrm>
          <a:prstGeom prst="rect">
            <a:avLst/>
          </a:prstGeom>
          <a:noFill/>
          <a:ln w="3175" cap="flat" cmpd="sng">
            <a:solidFill>
              <a:schemeClr val="tx1"/>
            </a:solidFill>
            <a:prstDash val="solid"/>
            <a:miter lim="800000"/>
            <a:headEnd type="none" w="sm" len="sm"/>
            <a:tailEnd type="none" w="sm" len="sm"/>
          </a:ln>
        </p:spPr>
      </p:pic>
      <p:sp>
        <p:nvSpPr>
          <p:cNvPr id="8" name="Rectangle 2"/>
          <p:cNvSpPr txBox="1">
            <a:spLocks noChangeArrowheads="1"/>
          </p:cNvSpPr>
          <p:nvPr/>
        </p:nvSpPr>
        <p:spPr bwMode="auto">
          <a:xfrm>
            <a:off x="0" y="76200"/>
            <a:ext cx="9144000" cy="762000"/>
          </a:xfrm>
          <a:prstGeom prst="rect">
            <a:avLst/>
          </a:prstGeom>
          <a:noFill/>
          <a:ln w="9525">
            <a:noFill/>
            <a:miter lim="800000"/>
            <a:headEnd/>
            <a:tailEnd/>
          </a:ln>
        </p:spPr>
        <p:txBody>
          <a:bodyPr anchor="ctr">
            <a:normAutofit/>
          </a:bodyPr>
          <a:lstStyle/>
          <a:p>
            <a:pPr algn="ctr" eaLnBrk="0" hangingPunct="0">
              <a:defRPr/>
            </a:pPr>
            <a:r>
              <a:rPr lang="en-US" sz="3600" b="1" kern="0" dirty="0" smtClean="0">
                <a:solidFill>
                  <a:schemeClr val="tx1">
                    <a:lumMod val="65000"/>
                    <a:lumOff val="35000"/>
                  </a:schemeClr>
                </a:solidFill>
                <a:latin typeface="Century Gothic" pitchFamily="34" charset="0"/>
                <a:ea typeface="+mj-ea"/>
                <a:cs typeface="+mj-cs"/>
              </a:rPr>
              <a:t>Root Flare or Buttressing</a:t>
            </a:r>
            <a:endParaRPr lang="en-US" sz="3600" b="1" kern="0" dirty="0">
              <a:solidFill>
                <a:schemeClr val="tx1">
                  <a:lumMod val="65000"/>
                  <a:lumOff val="35000"/>
                </a:schemeClr>
              </a:solidFill>
              <a:latin typeface="Century Gothic" pitchFamily="34" charset="0"/>
              <a:ea typeface="+mj-ea"/>
              <a:cs typeface="+mj-cs"/>
            </a:endParaRPr>
          </a:p>
        </p:txBody>
      </p:sp>
      <p:sp>
        <p:nvSpPr>
          <p:cNvPr id="9" name="TextBox 8"/>
          <p:cNvSpPr txBox="1"/>
          <p:nvPr/>
        </p:nvSpPr>
        <p:spPr>
          <a:xfrm>
            <a:off x="3446583" y="5668100"/>
            <a:ext cx="2585067" cy="523220"/>
          </a:xfrm>
          <a:prstGeom prst="rect">
            <a:avLst/>
          </a:prstGeom>
          <a:noFill/>
        </p:spPr>
        <p:txBody>
          <a:bodyPr wrap="none" rtlCol="0">
            <a:spAutoFit/>
          </a:bodyPr>
          <a:lstStyle/>
          <a:p>
            <a:r>
              <a:rPr lang="en-US" sz="2800" dirty="0" smtClean="0"/>
              <a:t>Buried root flare</a:t>
            </a:r>
            <a:endParaRPr lang="en-US" sz="2800" dirty="0"/>
          </a:p>
        </p:txBody>
      </p:sp>
      <p:cxnSp>
        <p:nvCxnSpPr>
          <p:cNvPr id="7" name="Straight Connector 6"/>
          <p:cNvCxnSpPr/>
          <p:nvPr/>
        </p:nvCxnSpPr>
        <p:spPr>
          <a:xfrm>
            <a:off x="463344" y="815769"/>
            <a:ext cx="8566968" cy="0"/>
          </a:xfrm>
          <a:prstGeom prst="line">
            <a:avLst/>
          </a:prstGeom>
          <a:ln w="12700">
            <a:solidFill>
              <a:srgbClr val="92D050"/>
            </a:solidFill>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0010"/>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3" name="TextBox 2"/>
          <p:cNvSpPr txBox="1"/>
          <p:nvPr/>
        </p:nvSpPr>
        <p:spPr>
          <a:xfrm>
            <a:off x="0" y="4734580"/>
            <a:ext cx="3433697" cy="523220"/>
          </a:xfrm>
          <a:prstGeom prst="rect">
            <a:avLst/>
          </a:prstGeom>
          <a:noFill/>
        </p:spPr>
        <p:txBody>
          <a:bodyPr wrap="none" rtlCol="0">
            <a:spAutoFit/>
          </a:bodyPr>
          <a:lstStyle/>
          <a:p>
            <a:r>
              <a:rPr lang="en-US" sz="2800" b="1" dirty="0" smtClean="0">
                <a:solidFill>
                  <a:schemeClr val="bg2">
                    <a:lumMod val="90000"/>
                  </a:schemeClr>
                </a:solidFill>
              </a:rPr>
              <a:t>Probable girdling root</a:t>
            </a:r>
            <a:endParaRPr lang="en-US" sz="2800" b="1" dirty="0">
              <a:solidFill>
                <a:schemeClr val="bg2">
                  <a:lumMod val="90000"/>
                </a:schemeClr>
              </a:solidFill>
            </a:endParaRPr>
          </a:p>
        </p:txBody>
      </p:sp>
      <p:cxnSp>
        <p:nvCxnSpPr>
          <p:cNvPr id="5" name="Straight Arrow Connector 4"/>
          <p:cNvCxnSpPr/>
          <p:nvPr/>
        </p:nvCxnSpPr>
        <p:spPr>
          <a:xfrm>
            <a:off x="2546732" y="5213732"/>
            <a:ext cx="990600" cy="990600"/>
          </a:xfrm>
          <a:prstGeom prst="straightConnector1">
            <a:avLst/>
          </a:prstGeom>
          <a:ln w="57150">
            <a:solidFill>
              <a:schemeClr val="bg2">
                <a:lumMod val="90000"/>
              </a:schemeClr>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4"/>
          <p:cNvSpPr>
            <a:spLocks noGrp="1"/>
          </p:cNvSpPr>
          <p:nvPr>
            <p:ph type="title"/>
          </p:nvPr>
        </p:nvSpPr>
        <p:spPr>
          <a:xfrm>
            <a:off x="457200" y="198436"/>
            <a:ext cx="8229600" cy="1143000"/>
          </a:xfrm>
        </p:spPr>
        <p:txBody>
          <a:bodyPr/>
          <a:lstStyle/>
          <a:p>
            <a:pPr eaLnBrk="1" hangingPunct="1"/>
            <a:r>
              <a:rPr lang="en-US" sz="3600" b="1" dirty="0" smtClean="0">
                <a:solidFill>
                  <a:schemeClr val="tx1">
                    <a:lumMod val="65000"/>
                    <a:lumOff val="35000"/>
                  </a:schemeClr>
                </a:solidFill>
                <a:latin typeface="Century Gothic" pitchFamily="-107" charset="0"/>
              </a:rPr>
              <a:t>Tree Trunk Growth Region</a:t>
            </a:r>
          </a:p>
        </p:txBody>
      </p:sp>
      <p:pic>
        <p:nvPicPr>
          <p:cNvPr id="62467" name="Content Placeholder 5" descr="trunk.jpg"/>
          <p:cNvPicPr>
            <a:picLocks noChangeAspect="1"/>
          </p:cNvPicPr>
          <p:nvPr/>
        </p:nvPicPr>
        <p:blipFill>
          <a:blip r:embed="rId4" cstate="print"/>
          <a:srcRect l="31561" t="20000" r="1070" b="12000"/>
          <a:stretch>
            <a:fillRect/>
          </a:stretch>
        </p:blipFill>
        <p:spPr bwMode="auto">
          <a:xfrm>
            <a:off x="457201" y="2095575"/>
            <a:ext cx="8762948" cy="4593245"/>
          </a:xfrm>
          <a:prstGeom prst="rect">
            <a:avLst/>
          </a:prstGeom>
          <a:noFill/>
          <a:ln w="9525">
            <a:noFill/>
            <a:miter lim="800000"/>
            <a:headEnd/>
            <a:tailEnd/>
          </a:ln>
        </p:spPr>
      </p:pic>
      <p:cxnSp>
        <p:nvCxnSpPr>
          <p:cNvPr id="4" name="Straight Connector 3"/>
          <p:cNvCxnSpPr/>
          <p:nvPr/>
        </p:nvCxnSpPr>
        <p:spPr>
          <a:xfrm>
            <a:off x="463344" y="815769"/>
            <a:ext cx="8566968" cy="0"/>
          </a:xfrm>
          <a:prstGeom prst="line">
            <a:avLst/>
          </a:prstGeom>
          <a:ln w="12700">
            <a:solidFill>
              <a:srgbClr val="92D050"/>
            </a:solidFill>
          </a:ln>
        </p:spPr>
        <p:style>
          <a:lnRef idx="2">
            <a:schemeClr val="accent1"/>
          </a:lnRef>
          <a:fillRef idx="0">
            <a:schemeClr val="accent1"/>
          </a:fillRef>
          <a:effectRef idx="1">
            <a:schemeClr val="accent1"/>
          </a:effectRef>
          <a:fontRef idx="minor">
            <a:schemeClr val="tx1"/>
          </a:fontRef>
        </p:style>
      </p:cxnSp>
    </p:spTree>
    <p:custDataLst>
      <p:tags r:id="rId1"/>
    </p:custData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2"/>
          <p:cNvSpPr txBox="1">
            <a:spLocks noChangeArrowheads="1"/>
          </p:cNvSpPr>
          <p:nvPr/>
        </p:nvSpPr>
        <p:spPr>
          <a:xfrm>
            <a:off x="-598716" y="168734"/>
            <a:ext cx="9677400" cy="1143000"/>
          </a:xfrm>
          <a:prstGeom prst="rect">
            <a:avLst/>
          </a:prstGeom>
          <a:noFill/>
        </p:spPr>
        <p:txBody>
          <a:bodyPr/>
          <a:lstStyle/>
          <a:p>
            <a:pPr algn="ctr">
              <a:spcBef>
                <a:spcPct val="0"/>
              </a:spcBef>
              <a:defRPr/>
            </a:pPr>
            <a:r>
              <a:rPr lang="en-US" sz="3600" b="1" dirty="0" smtClean="0">
                <a:solidFill>
                  <a:schemeClr val="tx1">
                    <a:lumMod val="65000"/>
                    <a:lumOff val="35000"/>
                  </a:schemeClr>
                </a:solidFill>
                <a:latin typeface="Century Gothic"/>
                <a:ea typeface="+mj-ea"/>
                <a:cs typeface="Century Gothic"/>
              </a:rPr>
              <a:t>Twigs </a:t>
            </a:r>
          </a:p>
        </p:txBody>
      </p:sp>
      <p:pic>
        <p:nvPicPr>
          <p:cNvPr id="103427" name="Picture 19" descr="horsechestnut.gif"/>
          <p:cNvPicPr>
            <a:picLocks noChangeAspect="1"/>
          </p:cNvPicPr>
          <p:nvPr/>
        </p:nvPicPr>
        <p:blipFill>
          <a:blip r:embed="rId3" cstate="print"/>
          <a:srcRect/>
          <a:stretch>
            <a:fillRect/>
          </a:stretch>
        </p:blipFill>
        <p:spPr bwMode="auto">
          <a:xfrm>
            <a:off x="3690651" y="3559366"/>
            <a:ext cx="1249363" cy="3276600"/>
          </a:xfrm>
          <a:prstGeom prst="rect">
            <a:avLst/>
          </a:prstGeom>
          <a:noFill/>
          <a:ln w="9525">
            <a:noFill/>
            <a:miter lim="800000"/>
            <a:headEnd/>
            <a:tailEnd/>
          </a:ln>
        </p:spPr>
      </p:pic>
      <p:pic>
        <p:nvPicPr>
          <p:cNvPr id="103429" name="Content Placeholder 8" descr="red oak twig.jpg"/>
          <p:cNvPicPr>
            <a:picLocks noChangeAspect="1"/>
          </p:cNvPicPr>
          <p:nvPr/>
        </p:nvPicPr>
        <p:blipFill>
          <a:blip r:embed="rId4" cstate="print"/>
          <a:srcRect t="11885" r="52220"/>
          <a:stretch>
            <a:fillRect/>
          </a:stretch>
        </p:blipFill>
        <p:spPr bwMode="auto">
          <a:xfrm>
            <a:off x="6261100" y="1959166"/>
            <a:ext cx="2882900" cy="4876800"/>
          </a:xfrm>
          <a:prstGeom prst="rect">
            <a:avLst/>
          </a:prstGeom>
          <a:noFill/>
          <a:ln w="9525">
            <a:noFill/>
            <a:miter lim="800000"/>
            <a:headEnd/>
            <a:tailEnd/>
          </a:ln>
        </p:spPr>
      </p:pic>
      <p:pic>
        <p:nvPicPr>
          <p:cNvPr id="103430" name="Picture 21" descr="tulip-tree-bud.gif"/>
          <p:cNvPicPr>
            <a:picLocks noChangeAspect="1"/>
          </p:cNvPicPr>
          <p:nvPr/>
        </p:nvPicPr>
        <p:blipFill>
          <a:blip r:embed="rId5" cstate="print"/>
          <a:srcRect/>
          <a:stretch>
            <a:fillRect/>
          </a:stretch>
        </p:blipFill>
        <p:spPr bwMode="auto">
          <a:xfrm>
            <a:off x="4572000" y="3048000"/>
            <a:ext cx="1512887" cy="3810000"/>
          </a:xfrm>
          <a:prstGeom prst="rect">
            <a:avLst/>
          </a:prstGeom>
          <a:noFill/>
          <a:ln w="9525">
            <a:noFill/>
            <a:miter lim="800000"/>
            <a:headEnd/>
            <a:tailEnd/>
          </a:ln>
        </p:spPr>
      </p:pic>
      <p:sp>
        <p:nvSpPr>
          <p:cNvPr id="9" name="TextBox 8"/>
          <p:cNvSpPr txBox="1"/>
          <p:nvPr/>
        </p:nvSpPr>
        <p:spPr>
          <a:xfrm>
            <a:off x="3191440" y="1696868"/>
            <a:ext cx="3497148" cy="523220"/>
          </a:xfrm>
          <a:prstGeom prst="rect">
            <a:avLst/>
          </a:prstGeom>
          <a:noFill/>
        </p:spPr>
        <p:txBody>
          <a:bodyPr wrap="square" rtlCol="0">
            <a:spAutoFit/>
          </a:bodyPr>
          <a:lstStyle/>
          <a:p>
            <a:r>
              <a:rPr lang="en-US" sz="2800" dirty="0" smtClean="0"/>
              <a:t>One Year’s Growth</a:t>
            </a:r>
            <a:endParaRPr lang="en-US" dirty="0"/>
          </a:p>
        </p:txBody>
      </p:sp>
      <p:cxnSp>
        <p:nvCxnSpPr>
          <p:cNvPr id="11" name="Straight Connector 10"/>
          <p:cNvCxnSpPr/>
          <p:nvPr/>
        </p:nvCxnSpPr>
        <p:spPr>
          <a:xfrm>
            <a:off x="1592317" y="1697556"/>
            <a:ext cx="1261242" cy="350506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flipH="1">
            <a:off x="1371600" y="1697556"/>
            <a:ext cx="220717"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flipH="1">
            <a:off x="2631322" y="5202621"/>
            <a:ext cx="222237" cy="207579"/>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H="1">
            <a:off x="2033752" y="2220776"/>
            <a:ext cx="819807" cy="553955"/>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463344" y="815769"/>
            <a:ext cx="8566968" cy="0"/>
          </a:xfrm>
          <a:prstGeom prst="line">
            <a:avLst/>
          </a:prstGeom>
          <a:ln w="12700">
            <a:solidFill>
              <a:srgbClr val="92D050"/>
            </a:solidFill>
          </a:ln>
        </p:spPr>
        <p:style>
          <a:lnRef idx="2">
            <a:schemeClr val="accent1"/>
          </a:lnRef>
          <a:fillRef idx="0">
            <a:schemeClr val="accent1"/>
          </a:fillRef>
          <a:effectRef idx="1">
            <a:schemeClr val="accent1"/>
          </a:effectRef>
          <a:fontRef idx="minor">
            <a:schemeClr val="tx1"/>
          </a:fontRef>
        </p:style>
      </p:cxnSp>
      <p:pic>
        <p:nvPicPr>
          <p:cNvPr id="103426" name="Picture 2" descr="0022"/>
          <p:cNvPicPr>
            <a:picLocks noChangeAspect="1" noChangeArrowheads="1"/>
          </p:cNvPicPr>
          <p:nvPr/>
        </p:nvPicPr>
        <p:blipFill>
          <a:blip r:embed="rId6" cstate="print"/>
          <a:srcRect l="14166" t="35161" b="32690"/>
          <a:stretch>
            <a:fillRect/>
          </a:stretch>
        </p:blipFill>
        <p:spPr bwMode="auto">
          <a:xfrm rot="5400000">
            <a:off x="-2259724" y="2514600"/>
            <a:ext cx="7848600" cy="2819400"/>
          </a:xfrm>
          <a:prstGeom prst="rect">
            <a:avLst/>
          </a:prstGeom>
          <a:noFill/>
          <a:ln w="9525">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2" descr="0009"/>
          <p:cNvPicPr>
            <a:picLocks noChangeAspect="1" noChangeArrowheads="1"/>
          </p:cNvPicPr>
          <p:nvPr/>
        </p:nvPicPr>
        <p:blipFill>
          <a:blip r:embed="rId3" cstate="print">
            <a:lum contrast="20000"/>
          </a:blip>
          <a:srcRect/>
          <a:stretch>
            <a:fillRect/>
          </a:stretch>
        </p:blipFill>
        <p:spPr bwMode="auto">
          <a:xfrm>
            <a:off x="0" y="0"/>
            <a:ext cx="4648200" cy="6897688"/>
          </a:xfrm>
          <a:prstGeom prst="rect">
            <a:avLst/>
          </a:prstGeom>
          <a:noFill/>
          <a:ln w="9525">
            <a:noFill/>
            <a:miter lim="800000"/>
            <a:headEnd/>
            <a:tailEnd/>
          </a:ln>
        </p:spPr>
      </p:pic>
      <p:sp>
        <p:nvSpPr>
          <p:cNvPr id="3" name="Oval 2"/>
          <p:cNvSpPr/>
          <p:nvPr/>
        </p:nvSpPr>
        <p:spPr>
          <a:xfrm>
            <a:off x="1752600" y="3733800"/>
            <a:ext cx="1828800" cy="2209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98308" name="Picture 3"/>
          <p:cNvPicPr>
            <a:picLocks noChangeAspect="1" noChangeArrowheads="1"/>
          </p:cNvPicPr>
          <p:nvPr/>
        </p:nvPicPr>
        <p:blipFill>
          <a:blip r:embed="rId4" cstate="print"/>
          <a:srcRect b="7143"/>
          <a:stretch>
            <a:fillRect/>
          </a:stretch>
        </p:blipFill>
        <p:spPr bwMode="auto">
          <a:xfrm>
            <a:off x="4876800" y="0"/>
            <a:ext cx="4267200" cy="2971800"/>
          </a:xfrm>
          <a:prstGeom prst="rect">
            <a:avLst/>
          </a:prstGeom>
          <a:noFill/>
          <a:ln w="9525">
            <a:noFill/>
            <a:miter lim="800000"/>
            <a:headEnd/>
            <a:tailEnd/>
          </a:ln>
        </p:spPr>
      </p:pic>
      <p:sp>
        <p:nvSpPr>
          <p:cNvPr id="98309" name="TextBox 4"/>
          <p:cNvSpPr txBox="1">
            <a:spLocks noChangeArrowheads="1"/>
          </p:cNvSpPr>
          <p:nvPr/>
        </p:nvSpPr>
        <p:spPr bwMode="auto">
          <a:xfrm>
            <a:off x="4953000" y="2743200"/>
            <a:ext cx="4191000" cy="215900"/>
          </a:xfrm>
          <a:prstGeom prst="rect">
            <a:avLst/>
          </a:prstGeom>
          <a:noFill/>
          <a:ln w="9525">
            <a:noFill/>
            <a:miter lim="800000"/>
            <a:headEnd/>
            <a:tailEnd/>
          </a:ln>
        </p:spPr>
        <p:txBody>
          <a:bodyPr>
            <a:spAutoFit/>
          </a:bodyPr>
          <a:lstStyle/>
          <a:p>
            <a:r>
              <a:rPr lang="en-US" sz="800">
                <a:solidFill>
                  <a:schemeClr val="bg1"/>
                </a:solidFill>
              </a:rPr>
              <a:t>http://www.ca.uky.edu/caps/eab_epicormic.asp</a:t>
            </a:r>
          </a:p>
        </p:txBody>
      </p:sp>
      <p:sp>
        <p:nvSpPr>
          <p:cNvPr id="6" name="Rectangle 2"/>
          <p:cNvSpPr txBox="1">
            <a:spLocks noChangeArrowheads="1"/>
          </p:cNvSpPr>
          <p:nvPr/>
        </p:nvSpPr>
        <p:spPr>
          <a:xfrm>
            <a:off x="3048000" y="3810000"/>
            <a:ext cx="7772400" cy="685800"/>
          </a:xfrm>
          <a:prstGeom prst="rect">
            <a:avLst/>
          </a:prstGeom>
        </p:spPr>
        <p:txBody>
          <a:bodyPr/>
          <a:lstStyle/>
          <a:p>
            <a:pPr algn="ctr">
              <a:defRPr/>
            </a:pPr>
            <a:r>
              <a:rPr lang="en-US" sz="3600" b="1" kern="0" dirty="0">
                <a:solidFill>
                  <a:schemeClr val="tx1">
                    <a:lumMod val="65000"/>
                    <a:lumOff val="35000"/>
                  </a:schemeClr>
                </a:solidFill>
                <a:latin typeface="Century Gothic" pitchFamily="34" charset="0"/>
                <a:cs typeface="+mj-cs"/>
              </a:rPr>
              <a:t>Root </a:t>
            </a:r>
          </a:p>
          <a:p>
            <a:pPr algn="ctr">
              <a:defRPr/>
            </a:pPr>
            <a:r>
              <a:rPr lang="en-US" sz="3600" b="1" kern="0" dirty="0" smtClean="0">
                <a:solidFill>
                  <a:schemeClr val="tx1">
                    <a:lumMod val="65000"/>
                    <a:lumOff val="35000"/>
                  </a:schemeClr>
                </a:solidFill>
                <a:latin typeface="Century Gothic" pitchFamily="34" charset="0"/>
                <a:cs typeface="+mj-cs"/>
              </a:rPr>
              <a:t>Suckers</a:t>
            </a:r>
            <a:endParaRPr lang="en-US" sz="3600" b="1" kern="0" dirty="0">
              <a:solidFill>
                <a:schemeClr val="tx1">
                  <a:lumMod val="65000"/>
                  <a:lumOff val="35000"/>
                </a:schemeClr>
              </a:solidFill>
              <a:latin typeface="Century Gothic" pitchFamily="34" charset="0"/>
              <a:cs typeface="+mj-cs"/>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1" name="Rectangle 7"/>
          <p:cNvSpPr>
            <a:spLocks noGrp="1" noChangeArrowheads="1"/>
          </p:cNvSpPr>
          <p:nvPr>
            <p:ph type="subTitle" idx="4294967295"/>
          </p:nvPr>
        </p:nvSpPr>
        <p:spPr>
          <a:xfrm>
            <a:off x="305538" y="1755000"/>
            <a:ext cx="6923087" cy="3124200"/>
          </a:xfrm>
          <a:prstGeom prst="rect">
            <a:avLst/>
          </a:prstGeom>
        </p:spPr>
        <p:txBody>
          <a:bodyPr/>
          <a:lstStyle/>
          <a:p>
            <a:pPr eaLnBrk="1" hangingPunct="1">
              <a:lnSpc>
                <a:spcPct val="90000"/>
              </a:lnSpc>
              <a:buFont typeface="Wingdings" pitchFamily="2" charset="2"/>
              <a:buNone/>
              <a:defRPr/>
            </a:pPr>
            <a:r>
              <a:rPr lang="en-US" sz="2800" dirty="0" smtClean="0">
                <a:effectLst/>
              </a:rPr>
              <a:t>Trees are Essential Contributors to</a:t>
            </a:r>
          </a:p>
          <a:p>
            <a:pPr lvl="1" algn="l">
              <a:lnSpc>
                <a:spcPct val="90000"/>
              </a:lnSpc>
              <a:buFont typeface="Arial" pitchFamily="34" charset="0"/>
              <a:buChar char="•"/>
              <a:defRPr/>
            </a:pPr>
            <a:r>
              <a:rPr lang="en-US" dirty="0" smtClean="0">
                <a:solidFill>
                  <a:schemeClr val="tx1"/>
                </a:solidFill>
                <a:effectLst/>
              </a:rPr>
              <a:t>Our Environment</a:t>
            </a:r>
          </a:p>
          <a:p>
            <a:pPr lvl="1" algn="l">
              <a:lnSpc>
                <a:spcPct val="90000"/>
              </a:lnSpc>
              <a:buFont typeface="Arial" pitchFamily="34" charset="0"/>
              <a:buChar char="•"/>
              <a:defRPr/>
            </a:pPr>
            <a:r>
              <a:rPr lang="en-US" dirty="0" smtClean="0">
                <a:solidFill>
                  <a:schemeClr val="tx1"/>
                </a:solidFill>
                <a:effectLst/>
              </a:rPr>
              <a:t>Our Health</a:t>
            </a:r>
          </a:p>
          <a:p>
            <a:pPr lvl="1" algn="l">
              <a:lnSpc>
                <a:spcPct val="90000"/>
              </a:lnSpc>
              <a:buFont typeface="Arial" pitchFamily="34" charset="0"/>
              <a:buChar char="•"/>
              <a:defRPr/>
            </a:pPr>
            <a:r>
              <a:rPr lang="en-US" dirty="0" smtClean="0">
                <a:solidFill>
                  <a:schemeClr val="tx1"/>
                </a:solidFill>
                <a:effectLst/>
              </a:rPr>
              <a:t>Our Economy</a:t>
            </a:r>
          </a:p>
          <a:p>
            <a:pPr lvl="1" algn="l">
              <a:lnSpc>
                <a:spcPct val="90000"/>
              </a:lnSpc>
              <a:buFont typeface="Arial" pitchFamily="34" charset="0"/>
              <a:buChar char="•"/>
              <a:defRPr/>
            </a:pPr>
            <a:r>
              <a:rPr lang="en-US" dirty="0" smtClean="0">
                <a:solidFill>
                  <a:schemeClr val="tx1"/>
                </a:solidFill>
                <a:effectLst/>
              </a:rPr>
              <a:t>Our Youth  </a:t>
            </a:r>
          </a:p>
          <a:p>
            <a:pPr lvl="1" algn="l">
              <a:lnSpc>
                <a:spcPct val="90000"/>
              </a:lnSpc>
              <a:buFont typeface="Arial" pitchFamily="34" charset="0"/>
              <a:buChar char="•"/>
              <a:defRPr/>
            </a:pPr>
            <a:r>
              <a:rPr lang="en-US" dirty="0" smtClean="0">
                <a:solidFill>
                  <a:schemeClr val="tx1"/>
                </a:solidFill>
                <a:effectLst/>
              </a:rPr>
              <a:t>and more…</a:t>
            </a:r>
          </a:p>
          <a:p>
            <a:pPr lvl="1" eaLnBrk="1" hangingPunct="1">
              <a:lnSpc>
                <a:spcPct val="90000"/>
              </a:lnSpc>
              <a:defRPr/>
            </a:pPr>
            <a:endParaRPr lang="en-US" b="1" dirty="0" smtClean="0">
              <a:effectLst/>
              <a:latin typeface="Arial" charset="0"/>
            </a:endParaRPr>
          </a:p>
          <a:p>
            <a:pPr lvl="1" eaLnBrk="1" hangingPunct="1">
              <a:lnSpc>
                <a:spcPct val="90000"/>
              </a:lnSpc>
              <a:defRPr/>
            </a:pPr>
            <a:endParaRPr lang="en-US" b="1" dirty="0" smtClean="0"/>
          </a:p>
        </p:txBody>
      </p:sp>
      <p:sp>
        <p:nvSpPr>
          <p:cNvPr id="6150" name="Rectangle 6"/>
          <p:cNvSpPr>
            <a:spLocks noGrp="1" noChangeArrowheads="1"/>
          </p:cNvSpPr>
          <p:nvPr>
            <p:ph type="title"/>
          </p:nvPr>
        </p:nvSpPr>
        <p:spPr>
          <a:xfrm>
            <a:off x="457200" y="139888"/>
            <a:ext cx="8229600" cy="1143000"/>
          </a:xfrm>
        </p:spPr>
        <p:txBody>
          <a:bodyPr>
            <a:noAutofit/>
          </a:bodyPr>
          <a:lstStyle/>
          <a:p>
            <a:pPr eaLnBrk="1" hangingPunct="1">
              <a:defRPr/>
            </a:pPr>
            <a:r>
              <a:rPr lang="en-US" sz="3600" b="1" dirty="0" smtClean="0">
                <a:solidFill>
                  <a:schemeClr val="tx1">
                    <a:lumMod val="65000"/>
                    <a:lumOff val="35000"/>
                  </a:schemeClr>
                </a:solidFill>
                <a:latin typeface="Century Gothic" pitchFamily="34" charset="0"/>
              </a:rPr>
              <a:t>Trees: An Invaluable Part of Our  Community Infrastructure… </a:t>
            </a:r>
          </a:p>
        </p:txBody>
      </p:sp>
      <p:pic>
        <p:nvPicPr>
          <p:cNvPr id="28677" name="Picture 11" descr="Urban Benefits - Without Trees"/>
          <p:cNvPicPr>
            <a:picLocks noGrp="1" noChangeAspect="1" noChangeArrowheads="1"/>
          </p:cNvPicPr>
          <p:nvPr>
            <p:ph idx="1"/>
          </p:nvPr>
        </p:nvPicPr>
        <p:blipFill>
          <a:blip r:embed="rId3" cstate="print"/>
          <a:stretch>
            <a:fillRect/>
          </a:stretch>
        </p:blipFill>
        <p:spPr>
          <a:xfrm>
            <a:off x="6270357" y="1486978"/>
            <a:ext cx="2647950" cy="1866900"/>
          </a:xfrm>
          <a:prstGeom prst="rect">
            <a:avLst/>
          </a:prstGeom>
          <a:noFill/>
        </p:spPr>
      </p:pic>
      <p:pic>
        <p:nvPicPr>
          <p:cNvPr id="6158" name="Picture 14" descr="cathedralstreettrees"/>
          <p:cNvPicPr>
            <a:picLocks noGrp="1" noChangeAspect="1" noChangeArrowheads="1"/>
          </p:cNvPicPr>
          <p:nvPr>
            <p:ph sz="quarter" idx="4294967295"/>
          </p:nvPr>
        </p:nvPicPr>
        <p:blipFill>
          <a:blip r:embed="rId4" cstate="print"/>
          <a:srcRect/>
          <a:stretch>
            <a:fillRect/>
          </a:stretch>
        </p:blipFill>
        <p:spPr>
          <a:xfrm>
            <a:off x="5030217" y="3958542"/>
            <a:ext cx="4020738" cy="2899458"/>
          </a:xfrm>
          <a:prstGeom prst="rect">
            <a:avLst/>
          </a:prstGeom>
          <a:noFill/>
        </p:spPr>
      </p:pic>
      <p:sp>
        <p:nvSpPr>
          <p:cNvPr id="7" name="TextBox 6"/>
          <p:cNvSpPr txBox="1"/>
          <p:nvPr/>
        </p:nvSpPr>
        <p:spPr>
          <a:xfrm>
            <a:off x="6036709" y="3654744"/>
            <a:ext cx="2826928" cy="369332"/>
          </a:xfrm>
          <a:prstGeom prst="rect">
            <a:avLst/>
          </a:prstGeom>
          <a:noFill/>
        </p:spPr>
        <p:txBody>
          <a:bodyPr wrap="none" rtlCol="0">
            <a:spAutoFit/>
          </a:bodyPr>
          <a:lstStyle/>
          <a:p>
            <a:r>
              <a:rPr lang="en-US" dirty="0" smtClean="0"/>
              <a:t>…when you can have this    !</a:t>
            </a:r>
            <a:endParaRPr lang="en-US" dirty="0"/>
          </a:p>
        </p:txBody>
      </p:sp>
      <p:sp>
        <p:nvSpPr>
          <p:cNvPr id="8" name="TextBox 7"/>
          <p:cNvSpPr txBox="1"/>
          <p:nvPr/>
        </p:nvSpPr>
        <p:spPr>
          <a:xfrm>
            <a:off x="6897539" y="3331712"/>
            <a:ext cx="1822165" cy="369332"/>
          </a:xfrm>
          <a:prstGeom prst="rect">
            <a:avLst/>
          </a:prstGeom>
          <a:noFill/>
        </p:spPr>
        <p:txBody>
          <a:bodyPr wrap="none" rtlCol="0">
            <a:spAutoFit/>
          </a:bodyPr>
          <a:lstStyle/>
          <a:p>
            <a:r>
              <a:rPr lang="en-US" dirty="0" smtClean="0"/>
              <a:t>Why have this   …</a:t>
            </a:r>
            <a:endParaRPr lang="en-US" dirty="0"/>
          </a:p>
        </p:txBody>
      </p:sp>
      <p:cxnSp>
        <p:nvCxnSpPr>
          <p:cNvPr id="10" name="Straight Arrow Connector 9"/>
          <p:cNvCxnSpPr/>
          <p:nvPr/>
        </p:nvCxnSpPr>
        <p:spPr>
          <a:xfrm flipV="1">
            <a:off x="8404236" y="3354862"/>
            <a:ext cx="0" cy="17456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a:off x="8556636" y="3701044"/>
            <a:ext cx="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a:off x="8556636" y="3768508"/>
            <a:ext cx="0" cy="15345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463344" y="1272969"/>
            <a:ext cx="8566968" cy="0"/>
          </a:xfrm>
          <a:prstGeom prst="line">
            <a:avLst/>
          </a:prstGeom>
          <a:ln w="12700">
            <a:solidFill>
              <a:srgbClr val="92D050"/>
            </a:solidFill>
          </a:ln>
        </p:spPr>
        <p:style>
          <a:lnRef idx="2">
            <a:schemeClr val="accent1"/>
          </a:lnRef>
          <a:fillRef idx="0">
            <a:schemeClr val="accent1"/>
          </a:fillRef>
          <a:effectRef idx="1">
            <a:schemeClr val="accent1"/>
          </a:effectRef>
          <a:fontRef idx="minor">
            <a:schemeClr val="tx1"/>
          </a:fontRef>
        </p:style>
      </p:cxnSp>
    </p:spTree>
  </p:cSld>
  <p:clrMapOvr>
    <a:masterClrMapping/>
  </p:clrMapOvr>
  <p:transition xmlns:p14="http://schemas.microsoft.com/office/powerpoint/2010/main">
    <p:cut/>
  </p:transitio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2" descr="0031"/>
          <p:cNvPicPr>
            <a:picLocks noChangeAspect="1" noChangeArrowheads="1"/>
          </p:cNvPicPr>
          <p:nvPr/>
        </p:nvPicPr>
        <p:blipFill>
          <a:blip r:embed="rId3" cstate="print">
            <a:lum bright="30000" contrast="20000"/>
          </a:blip>
          <a:srcRect/>
          <a:stretch>
            <a:fillRect/>
          </a:stretch>
        </p:blipFill>
        <p:spPr bwMode="auto">
          <a:xfrm>
            <a:off x="237428" y="0"/>
            <a:ext cx="8711167" cy="6858000"/>
          </a:xfrm>
          <a:prstGeom prst="rect">
            <a:avLst/>
          </a:prstGeom>
          <a:noFill/>
          <a:ln w="9525">
            <a:noFill/>
            <a:miter lim="800000"/>
            <a:headEnd/>
            <a:tailEnd/>
          </a:ln>
        </p:spPr>
      </p:pic>
      <p:sp>
        <p:nvSpPr>
          <p:cNvPr id="3" name="TextBox 2"/>
          <p:cNvSpPr txBox="1">
            <a:spLocks noChangeArrowheads="1"/>
          </p:cNvSpPr>
          <p:nvPr/>
        </p:nvSpPr>
        <p:spPr bwMode="auto">
          <a:xfrm>
            <a:off x="-147533" y="174307"/>
            <a:ext cx="9144000" cy="646331"/>
          </a:xfrm>
          <a:prstGeom prst="rect">
            <a:avLst/>
          </a:prstGeom>
          <a:noFill/>
          <a:ln w="9525">
            <a:noFill/>
            <a:miter lim="800000"/>
            <a:headEnd/>
            <a:tailEnd/>
          </a:ln>
        </p:spPr>
        <p:txBody>
          <a:bodyPr wrap="square">
            <a:spAutoFit/>
          </a:bodyPr>
          <a:lstStyle/>
          <a:p>
            <a:pPr algn="ctr"/>
            <a:r>
              <a:rPr lang="en-US" sz="3600" b="1" dirty="0" smtClean="0">
                <a:solidFill>
                  <a:schemeClr val="tx1">
                    <a:lumMod val="65000"/>
                    <a:lumOff val="35000"/>
                  </a:schemeClr>
                </a:solidFill>
                <a:latin typeface="Century Gothic"/>
                <a:ea typeface="+mj-ea"/>
                <a:cs typeface="Century Gothic"/>
              </a:rPr>
              <a:t>Photosynthesis</a:t>
            </a:r>
            <a:endParaRPr lang="en-US" sz="3600" b="1" dirty="0">
              <a:solidFill>
                <a:schemeClr val="tx1">
                  <a:lumMod val="65000"/>
                  <a:lumOff val="35000"/>
                </a:schemeClr>
              </a:solidFill>
              <a:latin typeface="Century Gothic"/>
              <a:ea typeface="+mj-ea"/>
              <a:cs typeface="Century Gothic"/>
            </a:endParaRPr>
          </a:p>
        </p:txBody>
      </p:sp>
      <p:cxnSp>
        <p:nvCxnSpPr>
          <p:cNvPr id="4" name="Straight Connector 3"/>
          <p:cNvCxnSpPr/>
          <p:nvPr/>
        </p:nvCxnSpPr>
        <p:spPr>
          <a:xfrm>
            <a:off x="463344" y="815769"/>
            <a:ext cx="8566968" cy="0"/>
          </a:xfrm>
          <a:prstGeom prst="line">
            <a:avLst/>
          </a:prstGeom>
          <a:ln w="12700">
            <a:solidFill>
              <a:srgbClr val="92D050"/>
            </a:solidFill>
          </a:ln>
        </p:spPr>
        <p:style>
          <a:lnRef idx="2">
            <a:schemeClr val="accent1"/>
          </a:lnRef>
          <a:fillRef idx="0">
            <a:schemeClr val="accent1"/>
          </a:fillRef>
          <a:effectRef idx="1">
            <a:schemeClr val="accent1"/>
          </a:effectRef>
          <a:fontRef idx="minor">
            <a:schemeClr val="tx1"/>
          </a:fontRef>
        </p:style>
      </p:cxn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1" name="Rectangle 4"/>
          <p:cNvSpPr>
            <a:spLocks noChangeArrowheads="1"/>
          </p:cNvSpPr>
          <p:nvPr/>
        </p:nvSpPr>
        <p:spPr bwMode="auto">
          <a:xfrm>
            <a:off x="2333625" y="2033588"/>
            <a:ext cx="9144000" cy="0"/>
          </a:xfrm>
          <a:prstGeom prst="rect">
            <a:avLst/>
          </a:prstGeom>
          <a:noFill/>
          <a:ln w="9525">
            <a:noFill/>
            <a:miter lim="800000"/>
            <a:headEnd/>
            <a:tailEnd/>
          </a:ln>
        </p:spPr>
        <p:txBody>
          <a:bodyPr>
            <a:spAutoFit/>
          </a:bodyPr>
          <a:lstStyle/>
          <a:p>
            <a:endParaRPr lang="en-US"/>
          </a:p>
        </p:txBody>
      </p:sp>
      <p:pic>
        <p:nvPicPr>
          <p:cNvPr id="119814" name="Picture 7" descr="transpiration.gif"/>
          <p:cNvPicPr>
            <a:picLocks noChangeAspect="1"/>
          </p:cNvPicPr>
          <p:nvPr/>
        </p:nvPicPr>
        <p:blipFill>
          <a:blip r:embed="rId4" cstate="print"/>
          <a:srcRect b="7406"/>
          <a:stretch>
            <a:fillRect/>
          </a:stretch>
        </p:blipFill>
        <p:spPr bwMode="auto">
          <a:xfrm>
            <a:off x="599215" y="1645920"/>
            <a:ext cx="5081082" cy="3920650"/>
          </a:xfrm>
          <a:prstGeom prst="rect">
            <a:avLst/>
          </a:prstGeom>
          <a:noFill/>
          <a:ln w="9525">
            <a:noFill/>
            <a:miter lim="800000"/>
            <a:headEnd/>
            <a:tailEnd/>
          </a:ln>
        </p:spPr>
      </p:pic>
      <p:sp>
        <p:nvSpPr>
          <p:cNvPr id="119815" name="Rectangle 6"/>
          <p:cNvSpPr>
            <a:spLocks noChangeArrowheads="1"/>
          </p:cNvSpPr>
          <p:nvPr/>
        </p:nvSpPr>
        <p:spPr bwMode="auto">
          <a:xfrm>
            <a:off x="6324600" y="1263854"/>
            <a:ext cx="2590800" cy="4635115"/>
          </a:xfrm>
          <a:prstGeom prst="rect">
            <a:avLst/>
          </a:prstGeom>
          <a:noFill/>
          <a:ln w="9525">
            <a:noFill/>
            <a:miter lim="800000"/>
            <a:headEnd/>
            <a:tailEnd/>
          </a:ln>
        </p:spPr>
        <p:txBody>
          <a:bodyPr>
            <a:spAutoFit/>
          </a:bodyPr>
          <a:lstStyle/>
          <a:p>
            <a:pPr>
              <a:lnSpc>
                <a:spcPct val="90000"/>
              </a:lnSpc>
              <a:buFont typeface="Wingdings" pitchFamily="-107" charset="2"/>
              <a:buChar char="Ø"/>
            </a:pPr>
            <a:endParaRPr lang="en-US" sz="800" dirty="0">
              <a:latin typeface="Gill Sans MT" pitchFamily="-107" charset="-18"/>
            </a:endParaRPr>
          </a:p>
          <a:p>
            <a:pPr>
              <a:lnSpc>
                <a:spcPct val="90000"/>
              </a:lnSpc>
              <a:buFont typeface="Wingdings" pitchFamily="-107" charset="2"/>
              <a:buChar char="Ø"/>
            </a:pPr>
            <a:r>
              <a:rPr lang="en-US" sz="2400" dirty="0">
                <a:latin typeface="Century Gothic" pitchFamily="34" charset="0"/>
              </a:rPr>
              <a:t>Trees can lose more water than they take in</a:t>
            </a:r>
          </a:p>
          <a:p>
            <a:pPr>
              <a:lnSpc>
                <a:spcPct val="90000"/>
              </a:lnSpc>
              <a:buFont typeface="Wingdings" pitchFamily="-107" charset="2"/>
              <a:buChar char="Ø"/>
            </a:pPr>
            <a:endParaRPr lang="en-US" sz="2400" dirty="0">
              <a:latin typeface="Century Gothic" pitchFamily="34" charset="0"/>
            </a:endParaRPr>
          </a:p>
          <a:p>
            <a:pPr>
              <a:lnSpc>
                <a:spcPct val="90000"/>
              </a:lnSpc>
              <a:buFont typeface="Wingdings" pitchFamily="-107" charset="2"/>
              <a:buChar char="Ø"/>
            </a:pPr>
            <a:endParaRPr lang="en-US" sz="800" dirty="0">
              <a:latin typeface="Century Gothic" pitchFamily="34" charset="0"/>
            </a:endParaRPr>
          </a:p>
          <a:p>
            <a:pPr>
              <a:lnSpc>
                <a:spcPct val="90000"/>
              </a:lnSpc>
              <a:buFont typeface="Wingdings" pitchFamily="-107" charset="2"/>
              <a:buChar char="Ø"/>
            </a:pPr>
            <a:r>
              <a:rPr lang="en-US" sz="2400" dirty="0">
                <a:latin typeface="Century Gothic" pitchFamily="34" charset="0"/>
              </a:rPr>
              <a:t>90% of water taken up by the tree – lost by </a:t>
            </a:r>
            <a:r>
              <a:rPr lang="en-US" sz="2400" dirty="0" smtClean="0">
                <a:latin typeface="Century Gothic" pitchFamily="34" charset="0"/>
              </a:rPr>
              <a:t>transpiration</a:t>
            </a:r>
          </a:p>
          <a:p>
            <a:pPr>
              <a:lnSpc>
                <a:spcPct val="90000"/>
              </a:lnSpc>
              <a:buFont typeface="Wingdings" pitchFamily="-107" charset="2"/>
              <a:buChar char="Ø"/>
            </a:pPr>
            <a:endParaRPr lang="en-US" sz="2400" dirty="0" smtClean="0">
              <a:latin typeface="Century Gothic" pitchFamily="34" charset="0"/>
            </a:endParaRPr>
          </a:p>
          <a:p>
            <a:pPr>
              <a:lnSpc>
                <a:spcPct val="90000"/>
              </a:lnSpc>
              <a:buFont typeface="Wingdings" pitchFamily="-107" charset="2"/>
              <a:buChar char="Ø"/>
            </a:pPr>
            <a:r>
              <a:rPr lang="en-US" sz="2400" dirty="0" smtClean="0">
                <a:latin typeface="Century Gothic" pitchFamily="34" charset="0"/>
              </a:rPr>
              <a:t>Transpired water cools surrounding air</a:t>
            </a:r>
            <a:endParaRPr lang="en-US" sz="2400" dirty="0">
              <a:latin typeface="Century Gothic" pitchFamily="34" charset="0"/>
            </a:endParaRPr>
          </a:p>
        </p:txBody>
      </p:sp>
      <p:sp>
        <p:nvSpPr>
          <p:cNvPr id="8" name="TextBox 7"/>
          <p:cNvSpPr txBox="1">
            <a:spLocks noChangeArrowheads="1"/>
          </p:cNvSpPr>
          <p:nvPr/>
        </p:nvSpPr>
        <p:spPr bwMode="auto">
          <a:xfrm>
            <a:off x="11017" y="187289"/>
            <a:ext cx="9144000" cy="646331"/>
          </a:xfrm>
          <a:prstGeom prst="rect">
            <a:avLst/>
          </a:prstGeom>
          <a:noFill/>
          <a:ln w="9525">
            <a:noFill/>
            <a:miter lim="800000"/>
            <a:headEnd/>
            <a:tailEnd/>
          </a:ln>
        </p:spPr>
        <p:txBody>
          <a:bodyPr wrap="square">
            <a:spAutoFit/>
          </a:bodyPr>
          <a:lstStyle/>
          <a:p>
            <a:pPr algn="ctr"/>
            <a:r>
              <a:rPr lang="en-US" sz="3600" b="1" dirty="0" smtClean="0">
                <a:solidFill>
                  <a:schemeClr val="tx1">
                    <a:lumMod val="65000"/>
                    <a:lumOff val="35000"/>
                  </a:schemeClr>
                </a:solidFill>
                <a:latin typeface="Century Gothic"/>
                <a:ea typeface="+mj-ea"/>
                <a:cs typeface="Century Gothic"/>
              </a:rPr>
              <a:t>Transpiration &amp; the Water Cycle</a:t>
            </a:r>
            <a:endParaRPr lang="en-US" sz="3600" b="1" dirty="0">
              <a:solidFill>
                <a:schemeClr val="tx1">
                  <a:lumMod val="65000"/>
                  <a:lumOff val="35000"/>
                </a:schemeClr>
              </a:solidFill>
              <a:latin typeface="Century Gothic"/>
              <a:ea typeface="+mj-ea"/>
              <a:cs typeface="Century Gothic"/>
            </a:endParaRPr>
          </a:p>
        </p:txBody>
      </p:sp>
      <p:cxnSp>
        <p:nvCxnSpPr>
          <p:cNvPr id="6" name="Straight Connector 5"/>
          <p:cNvCxnSpPr/>
          <p:nvPr/>
        </p:nvCxnSpPr>
        <p:spPr>
          <a:xfrm>
            <a:off x="463344" y="815769"/>
            <a:ext cx="8566968" cy="0"/>
          </a:xfrm>
          <a:prstGeom prst="line">
            <a:avLst/>
          </a:prstGeom>
          <a:ln w="12700">
            <a:solidFill>
              <a:srgbClr val="92D050"/>
            </a:solidFill>
          </a:ln>
        </p:spPr>
        <p:style>
          <a:lnRef idx="2">
            <a:schemeClr val="accent1"/>
          </a:lnRef>
          <a:fillRef idx="0">
            <a:schemeClr val="accent1"/>
          </a:fillRef>
          <a:effectRef idx="1">
            <a:schemeClr val="accent1"/>
          </a:effectRef>
          <a:fontRef idx="minor">
            <a:schemeClr val="tx1"/>
          </a:fontRef>
        </p:style>
      </p:cxnSp>
    </p:spTree>
    <p:custDataLst>
      <p:tags r:id="rId1"/>
    </p:custData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development1.jpg"/>
          <p:cNvPicPr>
            <a:picLocks noChangeAspect="1"/>
          </p:cNvPicPr>
          <p:nvPr/>
        </p:nvPicPr>
        <p:blipFill>
          <a:blip r:embed="rId3" cstate="print"/>
          <a:srcRect/>
          <a:stretch>
            <a:fillRect/>
          </a:stretch>
        </p:blipFill>
        <p:spPr bwMode="auto">
          <a:xfrm>
            <a:off x="0" y="0"/>
            <a:ext cx="10058400" cy="6858000"/>
          </a:xfrm>
          <a:prstGeom prst="rect">
            <a:avLst/>
          </a:prstGeom>
          <a:noFill/>
          <a:ln w="9525">
            <a:noFill/>
            <a:miter lim="800000"/>
            <a:headEnd/>
            <a:tailEnd/>
          </a:ln>
        </p:spPr>
      </p:pic>
      <p:sp>
        <p:nvSpPr>
          <p:cNvPr id="4" name="TextBox 3"/>
          <p:cNvSpPr txBox="1"/>
          <p:nvPr/>
        </p:nvSpPr>
        <p:spPr>
          <a:xfrm>
            <a:off x="0" y="5983069"/>
            <a:ext cx="9144000" cy="369332"/>
          </a:xfrm>
          <a:prstGeom prst="rect">
            <a:avLst/>
          </a:prstGeom>
          <a:noFill/>
        </p:spPr>
        <p:txBody>
          <a:bodyPr wrap="square">
            <a:spAutoFit/>
          </a:bodyPr>
          <a:lstStyle/>
          <a:p>
            <a:pPr algn="ctr"/>
            <a:r>
              <a:rPr lang="en-US" b="1" kern="0" dirty="0" smtClean="0">
                <a:solidFill>
                  <a:schemeClr val="accent4">
                    <a:lumMod val="10000"/>
                  </a:schemeClr>
                </a:solidFill>
                <a:latin typeface="+mj-lt"/>
              </a:rPr>
              <a:t> </a:t>
            </a:r>
            <a:endParaRPr lang="en-US" b="1" kern="0" dirty="0">
              <a:solidFill>
                <a:schemeClr val="accent4">
                  <a:lumMod val="10000"/>
                </a:schemeClr>
              </a:solidFill>
              <a:latin typeface="Century Gothic" pitchFamily="34" charset="0"/>
            </a:endParaRPr>
          </a:p>
        </p:txBody>
      </p:sp>
      <p:sp>
        <p:nvSpPr>
          <p:cNvPr id="5" name="Rectangle 2"/>
          <p:cNvSpPr txBox="1">
            <a:spLocks noChangeArrowheads="1"/>
          </p:cNvSpPr>
          <p:nvPr/>
        </p:nvSpPr>
        <p:spPr>
          <a:xfrm>
            <a:off x="-441448" y="578054"/>
            <a:ext cx="10058400" cy="2209800"/>
          </a:xfrm>
          <a:prstGeom prst="rect">
            <a:avLst/>
          </a:prstGeom>
        </p:spPr>
        <p:txBody>
          <a:bodyPr/>
          <a:lstStyle/>
          <a:p>
            <a:pPr marL="342900" indent="-342900" algn="ctr">
              <a:spcBef>
                <a:spcPct val="20000"/>
              </a:spcBef>
              <a:defRPr/>
            </a:pPr>
            <a:r>
              <a:rPr lang="en-US" sz="4400" b="1" kern="0" spc="-220" dirty="0" smtClean="0">
                <a:solidFill>
                  <a:schemeClr val="tx1">
                    <a:lumMod val="65000"/>
                    <a:lumOff val="35000"/>
                  </a:schemeClr>
                </a:solidFill>
                <a:effectLst>
                  <a:outerShdw blurRad="38100" dist="38100" dir="2700000" algn="tl">
                    <a:srgbClr val="000000">
                      <a:alpha val="43137"/>
                    </a:srgbClr>
                  </a:outerShdw>
                </a:effectLst>
                <a:latin typeface="Century Gothic" pitchFamily="34" charset="0"/>
                <a:ea typeface="+mj-ea"/>
                <a:cs typeface="+mj-cs"/>
              </a:rPr>
              <a:t>Tree Planting:</a:t>
            </a:r>
          </a:p>
          <a:p>
            <a:pPr marL="342900" indent="-342900" algn="ctr">
              <a:spcBef>
                <a:spcPct val="20000"/>
              </a:spcBef>
              <a:defRPr/>
            </a:pPr>
            <a:r>
              <a:rPr lang="en-US" sz="4400" b="1" kern="0" spc="-220" dirty="0" smtClean="0">
                <a:solidFill>
                  <a:schemeClr val="tx1">
                    <a:lumMod val="65000"/>
                    <a:lumOff val="35000"/>
                  </a:schemeClr>
                </a:solidFill>
                <a:effectLst>
                  <a:outerShdw blurRad="38100" dist="38100" dir="2700000" algn="tl">
                    <a:srgbClr val="000000">
                      <a:alpha val="43137"/>
                    </a:srgbClr>
                  </a:outerShdw>
                </a:effectLst>
                <a:latin typeface="Century Gothic" pitchFamily="34" charset="0"/>
                <a:ea typeface="+mj-ea"/>
                <a:cs typeface="+mj-cs"/>
              </a:rPr>
              <a:t>Leaves Up, Roots Down</a:t>
            </a:r>
            <a:endParaRPr lang="en-US" sz="4400" b="1" kern="0" spc="-220" dirty="0">
              <a:solidFill>
                <a:schemeClr val="tx1">
                  <a:lumMod val="65000"/>
                  <a:lumOff val="35000"/>
                </a:schemeClr>
              </a:solidFill>
              <a:effectLst>
                <a:outerShdw blurRad="38100" dist="38100" dir="2700000" algn="tl">
                  <a:srgbClr val="000000">
                    <a:alpha val="43137"/>
                  </a:srgbClr>
                </a:outerShdw>
              </a:effectLst>
              <a:latin typeface="Century Gothic" pitchFamily="34" charset="0"/>
              <a:ea typeface="+mj-ea"/>
              <a:cs typeface="+mj-cs"/>
            </a:endParaRPr>
          </a:p>
        </p:txBody>
      </p:sp>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40" name="Picture 4" descr="buried collar before"/>
          <p:cNvPicPr>
            <a:picLocks noChangeAspect="1" noChangeArrowheads="1"/>
          </p:cNvPicPr>
          <p:nvPr/>
        </p:nvPicPr>
        <p:blipFill>
          <a:blip r:embed="rId3" cstate="print"/>
          <a:srcRect/>
          <a:stretch>
            <a:fillRect/>
          </a:stretch>
        </p:blipFill>
        <p:spPr bwMode="auto">
          <a:xfrm>
            <a:off x="608919" y="1041064"/>
            <a:ext cx="2971800" cy="2342356"/>
          </a:xfrm>
          <a:prstGeom prst="rect">
            <a:avLst/>
          </a:prstGeom>
          <a:noFill/>
          <a:ln w="3175">
            <a:solidFill>
              <a:schemeClr val="tx1"/>
            </a:solidFill>
          </a:ln>
        </p:spPr>
      </p:pic>
      <p:pic>
        <p:nvPicPr>
          <p:cNvPr id="91141" name="Picture 5" descr="buried collar after"/>
          <p:cNvPicPr>
            <a:picLocks noChangeAspect="1" noChangeArrowheads="1"/>
          </p:cNvPicPr>
          <p:nvPr/>
        </p:nvPicPr>
        <p:blipFill>
          <a:blip r:embed="rId4" cstate="print"/>
          <a:srcRect/>
          <a:stretch>
            <a:fillRect/>
          </a:stretch>
        </p:blipFill>
        <p:spPr bwMode="auto">
          <a:xfrm>
            <a:off x="4945667" y="4153318"/>
            <a:ext cx="3124200" cy="2473325"/>
          </a:xfrm>
          <a:prstGeom prst="rect">
            <a:avLst/>
          </a:prstGeom>
          <a:noFill/>
          <a:ln w="3175">
            <a:solidFill>
              <a:schemeClr val="tx1"/>
            </a:solidFill>
          </a:ln>
        </p:spPr>
      </p:pic>
      <p:pic>
        <p:nvPicPr>
          <p:cNvPr id="7" name="Picture 2" descr="root-flare[1].jpg"/>
          <p:cNvPicPr>
            <a:picLocks noChangeAspect="1"/>
          </p:cNvPicPr>
          <p:nvPr/>
        </p:nvPicPr>
        <p:blipFill>
          <a:blip r:embed="rId5" cstate="print"/>
          <a:srcRect b="36247"/>
          <a:stretch>
            <a:fillRect/>
          </a:stretch>
        </p:blipFill>
        <p:spPr bwMode="auto">
          <a:xfrm>
            <a:off x="4419600" y="1066799"/>
            <a:ext cx="4724400" cy="3108593"/>
          </a:xfrm>
          <a:prstGeom prst="rect">
            <a:avLst/>
          </a:prstGeom>
          <a:noFill/>
          <a:ln w="9525">
            <a:noFill/>
            <a:miter lim="800000"/>
            <a:headEnd/>
            <a:tailEnd/>
          </a:ln>
        </p:spPr>
      </p:pic>
      <p:sp>
        <p:nvSpPr>
          <p:cNvPr id="9" name="Title 1"/>
          <p:cNvSpPr txBox="1">
            <a:spLocks/>
          </p:cNvSpPr>
          <p:nvPr/>
        </p:nvSpPr>
        <p:spPr>
          <a:xfrm>
            <a:off x="0" y="-126547"/>
            <a:ext cx="9144000" cy="1219200"/>
          </a:xfrm>
          <a:prstGeom prst="rect">
            <a:avLst/>
          </a:prstGeom>
          <a:noFill/>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3600" b="1" dirty="0" smtClean="0">
                <a:solidFill>
                  <a:schemeClr val="tx1">
                    <a:lumMod val="65000"/>
                    <a:lumOff val="35000"/>
                  </a:schemeClr>
                </a:solidFill>
                <a:latin typeface="Century Gothic"/>
                <a:ea typeface="+mj-ea"/>
                <a:cs typeface="Century Gothic"/>
              </a:rPr>
              <a:t>Buried Root Flares Kill Trees</a:t>
            </a:r>
            <a:endParaRPr lang="en-US" sz="3600" b="1" dirty="0">
              <a:solidFill>
                <a:schemeClr val="tx1">
                  <a:lumMod val="65000"/>
                  <a:lumOff val="35000"/>
                </a:schemeClr>
              </a:solidFill>
              <a:latin typeface="Century Gothic"/>
              <a:ea typeface="+mj-ea"/>
              <a:cs typeface="Century Gothic"/>
            </a:endParaRPr>
          </a:p>
        </p:txBody>
      </p:sp>
      <p:sp>
        <p:nvSpPr>
          <p:cNvPr id="10" name="Up-Down Arrow 9"/>
          <p:cNvSpPr/>
          <p:nvPr/>
        </p:nvSpPr>
        <p:spPr>
          <a:xfrm>
            <a:off x="5469167" y="3567316"/>
            <a:ext cx="484632" cy="1216152"/>
          </a:xfrm>
          <a:prstGeom prst="up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677477" y="1114425"/>
            <a:ext cx="1122743" cy="369332"/>
          </a:xfrm>
          <a:prstGeom prst="rect">
            <a:avLst/>
          </a:prstGeom>
          <a:noFill/>
        </p:spPr>
        <p:txBody>
          <a:bodyPr wrap="none" rtlCol="0">
            <a:spAutoFit/>
          </a:bodyPr>
          <a:lstStyle/>
          <a:p>
            <a:r>
              <a:rPr lang="en-US" dirty="0" smtClean="0"/>
              <a:t>Too deep!</a:t>
            </a:r>
            <a:endParaRPr lang="en-US" dirty="0"/>
          </a:p>
        </p:txBody>
      </p:sp>
      <p:sp>
        <p:nvSpPr>
          <p:cNvPr id="13" name="TextBox 12"/>
          <p:cNvSpPr txBox="1"/>
          <p:nvPr/>
        </p:nvSpPr>
        <p:spPr>
          <a:xfrm>
            <a:off x="7090117" y="4783468"/>
            <a:ext cx="877356" cy="369332"/>
          </a:xfrm>
          <a:prstGeom prst="rect">
            <a:avLst/>
          </a:prstGeom>
          <a:noFill/>
        </p:spPr>
        <p:txBody>
          <a:bodyPr wrap="none" rtlCol="0">
            <a:spAutoFit/>
          </a:bodyPr>
          <a:lstStyle/>
          <a:p>
            <a:r>
              <a:rPr lang="en-US" dirty="0" smtClean="0"/>
              <a:t>Correct</a:t>
            </a:r>
            <a:endParaRPr lang="en-US" dirty="0"/>
          </a:p>
        </p:txBody>
      </p:sp>
      <p:pic>
        <p:nvPicPr>
          <p:cNvPr id="14" name="Picture 8"/>
          <p:cNvPicPr>
            <a:picLocks noGrp="1" noChangeAspect="1" noChangeArrowheads="1"/>
          </p:cNvPicPr>
          <p:nvPr>
            <p:ph sz="half" idx="4294967295"/>
          </p:nvPr>
        </p:nvPicPr>
        <p:blipFill>
          <a:blip r:embed="rId6" cstate="print"/>
          <a:srcRect/>
          <a:stretch>
            <a:fillRect/>
          </a:stretch>
        </p:blipFill>
        <p:spPr bwMode="auto">
          <a:xfrm>
            <a:off x="365808" y="3439692"/>
            <a:ext cx="4180404" cy="3136916"/>
          </a:xfrm>
          <a:prstGeom prst="rect">
            <a:avLst/>
          </a:prstGeom>
          <a:noFill/>
          <a:ln w="3175" cap="flat" cmpd="sng">
            <a:solidFill>
              <a:schemeClr val="tx1"/>
            </a:solidFill>
            <a:prstDash val="solid"/>
            <a:miter lim="800000"/>
            <a:headEnd type="none" w="sm" len="sm"/>
            <a:tailEnd type="none" w="sm" len="sm"/>
          </a:ln>
        </p:spPr>
      </p:pic>
      <p:sp>
        <p:nvSpPr>
          <p:cNvPr id="11" name="Up-Down Arrow 10"/>
          <p:cNvSpPr/>
          <p:nvPr/>
        </p:nvSpPr>
        <p:spPr>
          <a:xfrm>
            <a:off x="677477" y="2733140"/>
            <a:ext cx="484632" cy="1216152"/>
          </a:xfrm>
          <a:prstGeom prst="up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5" name="Straight Connector 14"/>
          <p:cNvCxnSpPr/>
          <p:nvPr/>
        </p:nvCxnSpPr>
        <p:spPr>
          <a:xfrm>
            <a:off x="463344" y="815769"/>
            <a:ext cx="8566968" cy="0"/>
          </a:xfrm>
          <a:prstGeom prst="line">
            <a:avLst/>
          </a:prstGeom>
          <a:ln w="12700">
            <a:solidFill>
              <a:srgbClr val="92D050"/>
            </a:solidFill>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bwMode="auto">
          <a:xfrm>
            <a:off x="0" y="76200"/>
            <a:ext cx="9144000" cy="762000"/>
          </a:xfrm>
          <a:prstGeom prst="rect">
            <a:avLst/>
          </a:prstGeom>
          <a:noFill/>
          <a:ln w="9525">
            <a:noFill/>
            <a:miter lim="800000"/>
            <a:headEnd/>
            <a:tailEnd/>
          </a:ln>
        </p:spPr>
        <p:txBody>
          <a:bodyPr anchor="ctr">
            <a:normAutofit/>
          </a:bodyPr>
          <a:lstStyle/>
          <a:p>
            <a:pPr algn="ctr" eaLnBrk="0" hangingPunct="0">
              <a:defRPr/>
            </a:pPr>
            <a:r>
              <a:rPr lang="en-US" sz="3600" b="1" kern="0" dirty="0" smtClean="0">
                <a:solidFill>
                  <a:schemeClr val="tx1">
                    <a:lumMod val="65000"/>
                    <a:lumOff val="35000"/>
                  </a:schemeClr>
                </a:solidFill>
                <a:latin typeface="Century Gothic" pitchFamily="34" charset="0"/>
                <a:ea typeface="+mj-ea"/>
                <a:cs typeface="+mj-cs"/>
              </a:rPr>
              <a:t>Distinguish Root Graft from Root Flare</a:t>
            </a:r>
            <a:endParaRPr lang="en-US" sz="3600" b="1" kern="0" dirty="0">
              <a:solidFill>
                <a:schemeClr val="tx1">
                  <a:lumMod val="65000"/>
                  <a:lumOff val="35000"/>
                </a:schemeClr>
              </a:solidFill>
              <a:latin typeface="Century Gothic" pitchFamily="34" charset="0"/>
              <a:ea typeface="+mj-ea"/>
              <a:cs typeface="+mj-cs"/>
            </a:endParaRPr>
          </a:p>
        </p:txBody>
      </p:sp>
      <p:pic>
        <p:nvPicPr>
          <p:cNvPr id="10" name="Picture 9" descr="root-graft.jpg"/>
          <p:cNvPicPr>
            <a:picLocks noChangeAspect="1"/>
          </p:cNvPicPr>
          <p:nvPr/>
        </p:nvPicPr>
        <p:blipFill>
          <a:blip r:embed="rId3" cstate="print"/>
          <a:stretch>
            <a:fillRect/>
          </a:stretch>
        </p:blipFill>
        <p:spPr>
          <a:xfrm>
            <a:off x="2043953" y="1257300"/>
            <a:ext cx="5029200" cy="5067300"/>
          </a:xfrm>
          <a:prstGeom prst="rect">
            <a:avLst/>
          </a:prstGeom>
        </p:spPr>
      </p:pic>
      <p:cxnSp>
        <p:nvCxnSpPr>
          <p:cNvPr id="4" name="Straight Connector 3"/>
          <p:cNvCxnSpPr/>
          <p:nvPr/>
        </p:nvCxnSpPr>
        <p:spPr>
          <a:xfrm>
            <a:off x="463344" y="815769"/>
            <a:ext cx="8566968" cy="0"/>
          </a:xfrm>
          <a:prstGeom prst="line">
            <a:avLst/>
          </a:prstGeom>
          <a:ln w="12700">
            <a:solidFill>
              <a:srgbClr val="92D050"/>
            </a:solidFill>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5778"/>
            <a:ext cx="8229600" cy="1143000"/>
          </a:xfrm>
        </p:spPr>
        <p:txBody>
          <a:bodyPr/>
          <a:lstStyle/>
          <a:p>
            <a:r>
              <a:rPr lang="en-US" sz="3600" b="1" dirty="0" smtClean="0">
                <a:solidFill>
                  <a:schemeClr val="tx1">
                    <a:lumMod val="65000"/>
                    <a:lumOff val="35000"/>
                  </a:schemeClr>
                </a:solidFill>
                <a:latin typeface="Century Gothic" pitchFamily="34" charset="0"/>
              </a:rPr>
              <a:t>Attend to Your Roots!</a:t>
            </a:r>
            <a:endParaRPr lang="en-US" sz="3600" b="1" dirty="0">
              <a:solidFill>
                <a:schemeClr val="tx1">
                  <a:lumMod val="65000"/>
                  <a:lumOff val="35000"/>
                </a:schemeClr>
              </a:solidFill>
              <a:latin typeface="Century Gothic" pitchFamily="34" charset="0"/>
            </a:endParaRPr>
          </a:p>
        </p:txBody>
      </p:sp>
      <p:pic>
        <p:nvPicPr>
          <p:cNvPr id="411650" name="Picture 2" descr="X:\CommunityEducation\BARLEY\photos\Planting photos\2010 Planting photos\Upper Merion TV Fall 2010\IMG_1222.JPG"/>
          <p:cNvPicPr>
            <a:picLocks noGrp="1" noChangeAspect="1" noChangeArrowheads="1"/>
          </p:cNvPicPr>
          <p:nvPr>
            <p:ph idx="1"/>
          </p:nvPr>
        </p:nvPicPr>
        <p:blipFill>
          <a:blip r:embed="rId3"/>
          <a:srcRect/>
          <a:stretch>
            <a:fillRect/>
          </a:stretch>
        </p:blipFill>
        <p:spPr bwMode="auto">
          <a:xfrm>
            <a:off x="1889423" y="1130494"/>
            <a:ext cx="4099033" cy="5465378"/>
          </a:xfrm>
          <a:prstGeom prst="rect">
            <a:avLst/>
          </a:prstGeom>
          <a:noFill/>
        </p:spPr>
      </p:pic>
      <p:pic>
        <p:nvPicPr>
          <p:cNvPr id="421889" name="Picture 1" descr="C:\Users\bvanclief\Desktop\coach_wheel-512.png"/>
          <p:cNvPicPr>
            <a:picLocks noChangeAspect="1" noChangeArrowheads="1"/>
          </p:cNvPicPr>
          <p:nvPr/>
        </p:nvPicPr>
        <p:blipFill>
          <a:blip r:embed="rId4"/>
          <a:srcRect/>
          <a:stretch>
            <a:fillRect/>
          </a:stretch>
        </p:blipFill>
        <p:spPr bwMode="auto">
          <a:xfrm>
            <a:off x="6477000" y="2106692"/>
            <a:ext cx="1858108" cy="1858108"/>
          </a:xfrm>
          <a:prstGeom prst="rect">
            <a:avLst/>
          </a:prstGeom>
          <a:noFill/>
        </p:spPr>
      </p:pic>
      <p:sp>
        <p:nvSpPr>
          <p:cNvPr id="6" name="TextBox 5"/>
          <p:cNvSpPr txBox="1"/>
          <p:nvPr/>
        </p:nvSpPr>
        <p:spPr>
          <a:xfrm>
            <a:off x="6217061" y="4176311"/>
            <a:ext cx="3229707" cy="830997"/>
          </a:xfrm>
          <a:prstGeom prst="rect">
            <a:avLst/>
          </a:prstGeom>
          <a:noFill/>
        </p:spPr>
        <p:txBody>
          <a:bodyPr wrap="square" rtlCol="0">
            <a:spAutoFit/>
          </a:bodyPr>
          <a:lstStyle/>
          <a:p>
            <a:r>
              <a:rPr lang="en-US" sz="2400" dirty="0" smtClean="0"/>
              <a:t>Roots spread </a:t>
            </a:r>
            <a:r>
              <a:rPr lang="en-US" sz="2400" dirty="0" err="1" smtClean="0"/>
              <a:t>radially</a:t>
            </a:r>
            <a:r>
              <a:rPr lang="en-US" sz="2400" dirty="0" smtClean="0"/>
              <a:t>, some at the surface</a:t>
            </a:r>
            <a:r>
              <a:rPr lang="en-US" dirty="0" smtClean="0"/>
              <a:t>.</a:t>
            </a:r>
            <a:endParaRPr lang="en-US" dirty="0"/>
          </a:p>
        </p:txBody>
      </p:sp>
      <p:cxnSp>
        <p:nvCxnSpPr>
          <p:cNvPr id="7" name="Straight Connector 6"/>
          <p:cNvCxnSpPr/>
          <p:nvPr/>
        </p:nvCxnSpPr>
        <p:spPr>
          <a:xfrm>
            <a:off x="463344" y="815769"/>
            <a:ext cx="8566968" cy="0"/>
          </a:xfrm>
          <a:prstGeom prst="line">
            <a:avLst/>
          </a:prstGeom>
          <a:ln w="12700">
            <a:solidFill>
              <a:srgbClr val="92D050"/>
            </a:solidFill>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a:xfrm>
            <a:off x="457200" y="4659270"/>
            <a:ext cx="8229600" cy="1143000"/>
          </a:xfrm>
          <a:prstGeom prst="rect">
            <a:avLst/>
          </a:prstGeom>
        </p:spPr>
        <p:txBody>
          <a:bodyPr>
            <a:noAutofit/>
          </a:bodyPr>
          <a:lstStyle/>
          <a:p>
            <a:pPr algn="l"/>
            <a:r>
              <a:rPr lang="en-US" sz="2400" dirty="0">
                <a:latin typeface="Century Gothic" pitchFamily="34" charset="0"/>
                <a:ea typeface="+mn-ea"/>
                <a:cs typeface="+mn-cs"/>
              </a:rPr>
              <a:t>Water thoroughly </a:t>
            </a:r>
            <a:r>
              <a:rPr lang="en-US" sz="2400" dirty="0" smtClean="0">
                <a:latin typeface="Century Gothic" pitchFamily="34" charset="0"/>
                <a:ea typeface="+mn-ea"/>
                <a:cs typeface="+mn-cs"/>
              </a:rPr>
              <a:t>to: </a:t>
            </a:r>
            <a:br>
              <a:rPr lang="en-US" sz="2400" dirty="0" smtClean="0">
                <a:latin typeface="Century Gothic" pitchFamily="34" charset="0"/>
                <a:ea typeface="+mn-ea"/>
                <a:cs typeface="+mn-cs"/>
              </a:rPr>
            </a:br>
            <a:r>
              <a:rPr lang="en-US" sz="2400" dirty="0" smtClean="0">
                <a:latin typeface="Century Gothic" pitchFamily="34" charset="0"/>
                <a:ea typeface="+mn-ea"/>
                <a:cs typeface="+mn-cs"/>
              </a:rPr>
              <a:t>	*settle the soil </a:t>
            </a:r>
            <a:br>
              <a:rPr lang="en-US" sz="2400" dirty="0" smtClean="0">
                <a:latin typeface="Century Gothic" pitchFamily="34" charset="0"/>
                <a:ea typeface="+mn-ea"/>
                <a:cs typeface="+mn-cs"/>
              </a:rPr>
            </a:br>
            <a:r>
              <a:rPr lang="en-US" sz="2400" dirty="0" smtClean="0">
                <a:latin typeface="Century Gothic" pitchFamily="34" charset="0"/>
                <a:ea typeface="+mn-ea"/>
                <a:cs typeface="+mn-cs"/>
              </a:rPr>
              <a:t>	*remove </a:t>
            </a:r>
            <a:r>
              <a:rPr lang="en-US" sz="2400" dirty="0">
                <a:latin typeface="Century Gothic" pitchFamily="34" charset="0"/>
                <a:ea typeface="+mn-ea"/>
                <a:cs typeface="+mn-cs"/>
              </a:rPr>
              <a:t>any air </a:t>
            </a:r>
            <a:r>
              <a:rPr lang="en-US" sz="2400" dirty="0" smtClean="0">
                <a:latin typeface="Century Gothic" pitchFamily="34" charset="0"/>
                <a:ea typeface="+mn-ea"/>
                <a:cs typeface="+mn-cs"/>
              </a:rPr>
              <a:t>pockets </a:t>
            </a:r>
            <a:br>
              <a:rPr lang="en-US" sz="2400" dirty="0" smtClean="0">
                <a:latin typeface="Century Gothic" pitchFamily="34" charset="0"/>
                <a:ea typeface="+mn-ea"/>
                <a:cs typeface="+mn-cs"/>
              </a:rPr>
            </a:br>
            <a:r>
              <a:rPr lang="en-US" sz="2400" dirty="0" smtClean="0">
                <a:latin typeface="Century Gothic" pitchFamily="34" charset="0"/>
                <a:ea typeface="+mn-ea"/>
                <a:cs typeface="+mn-cs"/>
              </a:rPr>
              <a:t>	*reduce </a:t>
            </a:r>
            <a:r>
              <a:rPr lang="en-US" sz="2400" dirty="0">
                <a:latin typeface="Century Gothic" pitchFamily="34" charset="0"/>
                <a:ea typeface="+mn-ea"/>
                <a:cs typeface="+mn-cs"/>
              </a:rPr>
              <a:t>transplant </a:t>
            </a:r>
            <a:r>
              <a:rPr lang="en-US" sz="2400" dirty="0" smtClean="0">
                <a:latin typeface="Century Gothic" pitchFamily="34" charset="0"/>
                <a:ea typeface="+mn-ea"/>
                <a:cs typeface="+mn-cs"/>
              </a:rPr>
              <a:t>shock.</a:t>
            </a:r>
            <a:endParaRPr lang="en-US" sz="2400" dirty="0">
              <a:latin typeface="Century Gothic" pitchFamily="34" charset="0"/>
              <a:ea typeface="+mn-ea"/>
              <a:cs typeface="+mn-cs"/>
            </a:endParaRPr>
          </a:p>
        </p:txBody>
      </p:sp>
      <p:pic>
        <p:nvPicPr>
          <p:cNvPr id="99332" name="Picture 4" descr="DSCN0045"/>
          <p:cNvPicPr>
            <a:picLocks noGrp="1" noChangeAspect="1" noChangeArrowheads="1"/>
          </p:cNvPicPr>
          <p:nvPr>
            <p:ph sz="half" idx="4294967295"/>
          </p:nvPr>
        </p:nvPicPr>
        <p:blipFill>
          <a:blip r:embed="rId3" cstate="print"/>
          <a:srcRect/>
          <a:stretch>
            <a:fillRect/>
          </a:stretch>
        </p:blipFill>
        <p:spPr>
          <a:xfrm>
            <a:off x="3429000" y="1219200"/>
            <a:ext cx="5257800" cy="3500437"/>
          </a:xfrm>
          <a:prstGeom prst="rect">
            <a:avLst/>
          </a:prstGeom>
          <a:noFill/>
          <a:ln w="3175">
            <a:solidFill>
              <a:schemeClr val="tx1"/>
            </a:solidFill>
          </a:ln>
        </p:spPr>
      </p:pic>
      <p:sp>
        <p:nvSpPr>
          <p:cNvPr id="9" name="Title 1"/>
          <p:cNvSpPr txBox="1">
            <a:spLocks/>
          </p:cNvSpPr>
          <p:nvPr/>
        </p:nvSpPr>
        <p:spPr>
          <a:xfrm>
            <a:off x="0" y="-126547"/>
            <a:ext cx="9144000" cy="1219200"/>
          </a:xfrm>
          <a:prstGeom prst="rect">
            <a:avLst/>
          </a:prstGeom>
          <a:noFill/>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3600" b="1" dirty="0" smtClean="0">
                <a:solidFill>
                  <a:schemeClr val="tx1">
                    <a:lumMod val="65000"/>
                    <a:lumOff val="35000"/>
                  </a:schemeClr>
                </a:solidFill>
                <a:latin typeface="Century Gothic"/>
                <a:ea typeface="+mj-ea"/>
                <a:cs typeface="Century Gothic"/>
              </a:rPr>
              <a:t>Don’t Forget to Water Your Tree</a:t>
            </a:r>
            <a:endParaRPr lang="en-US" sz="3600" b="1" dirty="0">
              <a:solidFill>
                <a:schemeClr val="tx1">
                  <a:lumMod val="65000"/>
                  <a:lumOff val="35000"/>
                </a:schemeClr>
              </a:solidFill>
              <a:latin typeface="Century Gothic"/>
              <a:ea typeface="+mj-ea"/>
              <a:cs typeface="Century Gothic"/>
            </a:endParaRPr>
          </a:p>
        </p:txBody>
      </p:sp>
      <p:cxnSp>
        <p:nvCxnSpPr>
          <p:cNvPr id="5" name="Straight Connector 4"/>
          <p:cNvCxnSpPr/>
          <p:nvPr/>
        </p:nvCxnSpPr>
        <p:spPr>
          <a:xfrm>
            <a:off x="463344" y="815769"/>
            <a:ext cx="8566968" cy="0"/>
          </a:xfrm>
          <a:prstGeom prst="line">
            <a:avLst/>
          </a:prstGeom>
          <a:ln w="12700">
            <a:solidFill>
              <a:srgbClr val="92D050"/>
            </a:solidFill>
          </a:ln>
        </p:spPr>
        <p:style>
          <a:lnRef idx="2">
            <a:schemeClr val="accent1"/>
          </a:lnRef>
          <a:fillRef idx="0">
            <a:schemeClr val="accent1"/>
          </a:fillRef>
          <a:effectRef idx="1">
            <a:schemeClr val="accent1"/>
          </a:effectRef>
          <a:fontRef idx="minor">
            <a:schemeClr val="tx1"/>
          </a:fontRef>
        </p:style>
      </p:cxn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noGrp="1"/>
          </p:cNvSpPr>
          <p:nvPr>
            <p:ph type="title"/>
          </p:nvPr>
        </p:nvSpPr>
        <p:spPr>
          <a:xfrm>
            <a:off x="457200" y="-84766"/>
            <a:ext cx="8229600" cy="1143000"/>
          </a:xfrm>
          <a:prstGeom prst="rect">
            <a:avLst/>
          </a:prstGeom>
          <a:noFill/>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3600" b="1" dirty="0" smtClean="0">
                <a:solidFill>
                  <a:schemeClr val="tx1">
                    <a:lumMod val="65000"/>
                    <a:lumOff val="35000"/>
                  </a:schemeClr>
                </a:solidFill>
                <a:latin typeface="Century Gothic"/>
                <a:ea typeface="+mj-ea"/>
                <a:cs typeface="Century Gothic"/>
              </a:rPr>
              <a:t>Mulch Using the 3-3-3 Rule</a:t>
            </a:r>
            <a:endParaRPr lang="en-US" sz="3600" b="1" dirty="0">
              <a:solidFill>
                <a:schemeClr val="tx1">
                  <a:lumMod val="65000"/>
                  <a:lumOff val="35000"/>
                </a:schemeClr>
              </a:solidFill>
              <a:latin typeface="Century Gothic"/>
              <a:ea typeface="+mj-ea"/>
              <a:cs typeface="Century Gothic"/>
            </a:endParaRPr>
          </a:p>
        </p:txBody>
      </p:sp>
      <p:graphicFrame>
        <p:nvGraphicFramePr>
          <p:cNvPr id="417794" name="Object 4"/>
          <p:cNvGraphicFramePr>
            <a:graphicFrameLocks noGrp="1" noChangeAspect="1"/>
          </p:cNvGraphicFramePr>
          <p:nvPr>
            <p:ph idx="1"/>
          </p:nvPr>
        </p:nvGraphicFramePr>
        <p:xfrm>
          <a:off x="1554527" y="1600200"/>
          <a:ext cx="6034945" cy="4525963"/>
        </p:xfrm>
        <a:graphic>
          <a:graphicData uri="http://schemas.openxmlformats.org/presentationml/2006/ole">
            <mc:AlternateContent xmlns:mc="http://schemas.openxmlformats.org/markup-compatibility/2006">
              <mc:Choice xmlns:v="urn:schemas-microsoft-com:vml" Requires="v">
                <p:oleObj spid="_x0000_s417798" name="Photo Editor Photo" r:id="rId4" imgW="9752381" imgH="7314286" progId="">
                  <p:embed/>
                </p:oleObj>
              </mc:Choice>
              <mc:Fallback>
                <p:oleObj name="Photo Editor Photo" r:id="rId4" imgW="9752381" imgH="7314286" progId="">
                  <p:embed/>
                  <p:pic>
                    <p:nvPicPr>
                      <p:cNvPr id="0" name="Object 4"/>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54527" y="1600200"/>
                        <a:ext cx="6034945"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cxnSp>
        <p:nvCxnSpPr>
          <p:cNvPr id="5" name="Straight Connector 4"/>
          <p:cNvCxnSpPr/>
          <p:nvPr/>
        </p:nvCxnSpPr>
        <p:spPr>
          <a:xfrm>
            <a:off x="463344" y="815769"/>
            <a:ext cx="8566968" cy="0"/>
          </a:xfrm>
          <a:prstGeom prst="line">
            <a:avLst/>
          </a:prstGeom>
          <a:ln w="12700">
            <a:solidFill>
              <a:srgbClr val="92D050"/>
            </a:solidFill>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development1.jpg"/>
          <p:cNvPicPr>
            <a:picLocks noChangeAspect="1"/>
          </p:cNvPicPr>
          <p:nvPr/>
        </p:nvPicPr>
        <p:blipFill>
          <a:blip r:embed="rId3" cstate="print"/>
          <a:srcRect/>
          <a:stretch>
            <a:fillRect/>
          </a:stretch>
        </p:blipFill>
        <p:spPr bwMode="auto">
          <a:xfrm>
            <a:off x="0" y="0"/>
            <a:ext cx="10058400" cy="6858000"/>
          </a:xfrm>
          <a:prstGeom prst="rect">
            <a:avLst/>
          </a:prstGeom>
          <a:noFill/>
          <a:ln w="9525">
            <a:noFill/>
            <a:miter lim="800000"/>
            <a:headEnd/>
            <a:tailEnd/>
          </a:ln>
        </p:spPr>
      </p:pic>
      <p:sp>
        <p:nvSpPr>
          <p:cNvPr id="4" name="TextBox 3"/>
          <p:cNvSpPr txBox="1"/>
          <p:nvPr/>
        </p:nvSpPr>
        <p:spPr>
          <a:xfrm>
            <a:off x="0" y="5983069"/>
            <a:ext cx="9144000" cy="369332"/>
          </a:xfrm>
          <a:prstGeom prst="rect">
            <a:avLst/>
          </a:prstGeom>
          <a:noFill/>
        </p:spPr>
        <p:txBody>
          <a:bodyPr wrap="square">
            <a:spAutoFit/>
          </a:bodyPr>
          <a:lstStyle/>
          <a:p>
            <a:pPr algn="ctr"/>
            <a:r>
              <a:rPr lang="en-US" b="1" kern="0" dirty="0" smtClean="0">
                <a:solidFill>
                  <a:schemeClr val="accent4">
                    <a:lumMod val="10000"/>
                  </a:schemeClr>
                </a:solidFill>
                <a:latin typeface="+mj-lt"/>
              </a:rPr>
              <a:t> </a:t>
            </a:r>
            <a:endParaRPr lang="en-US" b="1" kern="0" dirty="0">
              <a:solidFill>
                <a:schemeClr val="accent4">
                  <a:lumMod val="10000"/>
                </a:schemeClr>
              </a:solidFill>
              <a:latin typeface="Century Gothic" pitchFamily="34" charset="0"/>
            </a:endParaRPr>
          </a:p>
        </p:txBody>
      </p:sp>
      <p:sp>
        <p:nvSpPr>
          <p:cNvPr id="5" name="Rectangle 2"/>
          <p:cNvSpPr txBox="1">
            <a:spLocks noChangeArrowheads="1"/>
          </p:cNvSpPr>
          <p:nvPr/>
        </p:nvSpPr>
        <p:spPr>
          <a:xfrm>
            <a:off x="-472966" y="551788"/>
            <a:ext cx="10058400" cy="2209800"/>
          </a:xfrm>
          <a:prstGeom prst="rect">
            <a:avLst/>
          </a:prstGeom>
        </p:spPr>
        <p:txBody>
          <a:bodyPr/>
          <a:lstStyle/>
          <a:p>
            <a:pPr marL="342900" indent="-342900" algn="ctr">
              <a:spcBef>
                <a:spcPct val="20000"/>
              </a:spcBef>
              <a:defRPr/>
            </a:pPr>
            <a:r>
              <a:rPr lang="en-US" sz="4400" b="1" kern="0" spc="-220" dirty="0" smtClean="0">
                <a:solidFill>
                  <a:schemeClr val="tx1">
                    <a:lumMod val="65000"/>
                    <a:lumOff val="35000"/>
                  </a:schemeClr>
                </a:solidFill>
                <a:latin typeface="Century Gothic" pitchFamily="34" charset="0"/>
                <a:ea typeface="+mj-ea"/>
                <a:cs typeface="+mj-cs"/>
              </a:rPr>
              <a:t>Tree Care:</a:t>
            </a:r>
          </a:p>
          <a:p>
            <a:pPr marL="342900" indent="-342900" algn="ctr">
              <a:spcBef>
                <a:spcPct val="20000"/>
              </a:spcBef>
              <a:defRPr/>
            </a:pPr>
            <a:r>
              <a:rPr lang="en-US" sz="4400" b="1" kern="0" spc="-220" dirty="0" smtClean="0">
                <a:solidFill>
                  <a:schemeClr val="tx1">
                    <a:lumMod val="65000"/>
                    <a:lumOff val="35000"/>
                  </a:schemeClr>
                </a:solidFill>
                <a:latin typeface="Century Gothic" pitchFamily="34" charset="0"/>
                <a:ea typeface="+mj-ea"/>
                <a:cs typeface="+mj-cs"/>
              </a:rPr>
              <a:t>The Basics</a:t>
            </a:r>
            <a:endParaRPr lang="en-US" sz="4400" b="1" kern="0" spc="-220" dirty="0">
              <a:solidFill>
                <a:schemeClr val="tx1">
                  <a:lumMod val="65000"/>
                  <a:lumOff val="35000"/>
                </a:schemeClr>
              </a:solidFill>
              <a:latin typeface="Century Gothic" pitchFamily="34" charset="0"/>
              <a:ea typeface="+mj-ea"/>
              <a:cs typeface="+mj-cs"/>
            </a:endParaRPr>
          </a:p>
        </p:txBody>
      </p:sp>
    </p:spTree>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descr="DSCN0882"/>
          <p:cNvPicPr>
            <a:picLocks noChangeAspect="1" noChangeArrowheads="1"/>
          </p:cNvPicPr>
          <p:nvPr/>
        </p:nvPicPr>
        <p:blipFill>
          <a:blip r:embed="rId3" cstate="print"/>
          <a:srcRect/>
          <a:stretch>
            <a:fillRect/>
          </a:stretch>
        </p:blipFill>
        <p:spPr>
          <a:xfrm>
            <a:off x="5085519" y="1477948"/>
            <a:ext cx="4038600" cy="5385549"/>
          </a:xfrm>
          <a:prstGeom prst="rect">
            <a:avLst/>
          </a:prstGeom>
        </p:spPr>
      </p:pic>
      <p:sp>
        <p:nvSpPr>
          <p:cNvPr id="10" name="Title 9"/>
          <p:cNvSpPr>
            <a:spLocks noGrp="1"/>
          </p:cNvSpPr>
          <p:nvPr>
            <p:ph type="title"/>
          </p:nvPr>
        </p:nvSpPr>
        <p:spPr>
          <a:xfrm>
            <a:off x="457200" y="93663"/>
            <a:ext cx="8229600" cy="1143000"/>
          </a:xfrm>
        </p:spPr>
        <p:txBody>
          <a:bodyPr/>
          <a:lstStyle/>
          <a:p>
            <a:r>
              <a:rPr lang="en-US" sz="3600" b="1" dirty="0" smtClean="0">
                <a:solidFill>
                  <a:schemeClr val="tx1">
                    <a:lumMod val="65000"/>
                    <a:lumOff val="35000"/>
                  </a:schemeClr>
                </a:solidFill>
                <a:latin typeface="Century Gothic" pitchFamily="34" charset="0"/>
              </a:rPr>
              <a:t>Trees Need:</a:t>
            </a:r>
            <a:endParaRPr lang="en-US" sz="3600" b="1" dirty="0">
              <a:solidFill>
                <a:schemeClr val="tx1">
                  <a:lumMod val="65000"/>
                  <a:lumOff val="35000"/>
                </a:schemeClr>
              </a:solidFill>
              <a:latin typeface="Century Gothic" pitchFamily="34" charset="0"/>
            </a:endParaRPr>
          </a:p>
        </p:txBody>
      </p:sp>
      <p:sp>
        <p:nvSpPr>
          <p:cNvPr id="5" name="Content Placeholder 4"/>
          <p:cNvSpPr>
            <a:spLocks noGrp="1"/>
          </p:cNvSpPr>
          <p:nvPr>
            <p:ph idx="1"/>
          </p:nvPr>
        </p:nvSpPr>
        <p:spPr>
          <a:xfrm>
            <a:off x="457200" y="1610139"/>
            <a:ext cx="8229600" cy="4525963"/>
          </a:xfrm>
        </p:spPr>
        <p:txBody>
          <a:bodyPr/>
          <a:lstStyle/>
          <a:p>
            <a:endParaRPr lang="en-US" dirty="0"/>
          </a:p>
        </p:txBody>
      </p:sp>
      <p:sp>
        <p:nvSpPr>
          <p:cNvPr id="12" name="Rectangle 11"/>
          <p:cNvSpPr/>
          <p:nvPr/>
        </p:nvSpPr>
        <p:spPr>
          <a:xfrm>
            <a:off x="495725" y="2456233"/>
            <a:ext cx="3647152" cy="2800767"/>
          </a:xfrm>
          <a:prstGeom prst="rect">
            <a:avLst/>
          </a:prstGeom>
        </p:spPr>
        <p:txBody>
          <a:bodyPr wrap="square">
            <a:spAutoFit/>
          </a:bodyPr>
          <a:lstStyle/>
          <a:p>
            <a:pPr algn="ctr">
              <a:buFont typeface="Arial" pitchFamily="34" charset="0"/>
              <a:buChar char="•"/>
              <a:defRPr/>
            </a:pPr>
            <a:r>
              <a:rPr lang="en-US" sz="4400" b="1" dirty="0" smtClean="0">
                <a:latin typeface="Century Gothic" pitchFamily="34" charset="0"/>
              </a:rPr>
              <a:t>Air </a:t>
            </a:r>
          </a:p>
          <a:p>
            <a:pPr algn="ctr">
              <a:buFont typeface="Arial" pitchFamily="34" charset="0"/>
              <a:buChar char="•"/>
              <a:defRPr/>
            </a:pPr>
            <a:r>
              <a:rPr lang="en-US" sz="4400" b="1" dirty="0" smtClean="0">
                <a:latin typeface="Century Gothic" pitchFamily="34" charset="0"/>
              </a:rPr>
              <a:t>Water</a:t>
            </a:r>
          </a:p>
          <a:p>
            <a:pPr algn="ctr">
              <a:buFont typeface="Arial" pitchFamily="34" charset="0"/>
              <a:buChar char="•"/>
              <a:defRPr/>
            </a:pPr>
            <a:r>
              <a:rPr lang="en-US" sz="4400" b="1" dirty="0" smtClean="0">
                <a:latin typeface="Century Gothic" pitchFamily="34" charset="0"/>
              </a:rPr>
              <a:t> Nutrients</a:t>
            </a:r>
          </a:p>
          <a:p>
            <a:pPr algn="ctr">
              <a:buFont typeface="Arial" pitchFamily="34" charset="0"/>
              <a:buChar char="•"/>
              <a:defRPr/>
            </a:pPr>
            <a:r>
              <a:rPr lang="en-US" sz="4400" b="1" dirty="0" smtClean="0">
                <a:latin typeface="Century Gothic" pitchFamily="34" charset="0"/>
              </a:rPr>
              <a:t>S p a c e</a:t>
            </a:r>
            <a:endParaRPr lang="en-US" sz="4400" b="1" dirty="0">
              <a:latin typeface="Century Gothic" pitchFamily="34" charset="0"/>
            </a:endParaRPr>
          </a:p>
        </p:txBody>
      </p:sp>
      <p:cxnSp>
        <p:nvCxnSpPr>
          <p:cNvPr id="6" name="Straight Connector 5"/>
          <p:cNvCxnSpPr/>
          <p:nvPr/>
        </p:nvCxnSpPr>
        <p:spPr>
          <a:xfrm>
            <a:off x="463344" y="815769"/>
            <a:ext cx="8566968" cy="0"/>
          </a:xfrm>
          <a:prstGeom prst="line">
            <a:avLst/>
          </a:prstGeom>
          <a:ln w="12700">
            <a:solidFill>
              <a:srgbClr val="92D050"/>
            </a:solidFill>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6438" y="195948"/>
            <a:ext cx="8229600" cy="1143000"/>
          </a:xfrm>
        </p:spPr>
        <p:txBody>
          <a:bodyPr/>
          <a:lstStyle/>
          <a:p>
            <a:r>
              <a:rPr lang="en-US" sz="3600" b="1" dirty="0" smtClean="0">
                <a:solidFill>
                  <a:schemeClr val="tx1">
                    <a:lumMod val="65000"/>
                    <a:lumOff val="35000"/>
                  </a:schemeClr>
                </a:solidFill>
                <a:latin typeface="Century Gothic" pitchFamily="34" charset="0"/>
              </a:rPr>
              <a:t>Trees and Stormwater </a:t>
            </a:r>
            <a:endParaRPr lang="en-US" sz="3600" b="1" dirty="0">
              <a:solidFill>
                <a:schemeClr val="tx1">
                  <a:lumMod val="65000"/>
                  <a:lumOff val="35000"/>
                </a:schemeClr>
              </a:solidFill>
              <a:latin typeface="Century Gothic" pitchFamily="34" charset="0"/>
            </a:endParaRPr>
          </a:p>
        </p:txBody>
      </p:sp>
      <p:sp>
        <p:nvSpPr>
          <p:cNvPr id="4" name="Text Box 6"/>
          <p:cNvSpPr txBox="1">
            <a:spLocks noChangeArrowheads="1"/>
          </p:cNvSpPr>
          <p:nvPr/>
        </p:nvSpPr>
        <p:spPr bwMode="auto">
          <a:xfrm>
            <a:off x="2949465" y="4641850"/>
            <a:ext cx="3276600" cy="1484313"/>
          </a:xfrm>
          <a:prstGeom prst="rect">
            <a:avLst/>
          </a:prstGeom>
          <a:solidFill>
            <a:srgbClr val="000000"/>
          </a:solidFill>
          <a:ln w="9525">
            <a:noFill/>
            <a:miter lim="800000"/>
            <a:headEnd/>
            <a:tailEnd/>
          </a:ln>
        </p:spPr>
        <p:txBody>
          <a:bodyPr anchor="ctr">
            <a:spAutoFit/>
          </a:bodyPr>
          <a:lstStyle/>
          <a:p>
            <a:pPr algn="ctr" eaLnBrk="0" hangingPunct="0">
              <a:lnSpc>
                <a:spcPct val="85000"/>
              </a:lnSpc>
              <a:spcBef>
                <a:spcPct val="30000"/>
              </a:spcBef>
            </a:pPr>
            <a:r>
              <a:rPr lang="en-US" sz="2500" dirty="0">
                <a:solidFill>
                  <a:srgbClr val="F8F8F8"/>
                </a:solidFill>
              </a:rPr>
              <a:t>1 inch rainfall = 27,000 gallons per acre</a:t>
            </a:r>
          </a:p>
          <a:p>
            <a:pPr algn="ctr" eaLnBrk="0" hangingPunct="0">
              <a:lnSpc>
                <a:spcPct val="85000"/>
              </a:lnSpc>
              <a:spcBef>
                <a:spcPct val="30000"/>
              </a:spcBef>
            </a:pPr>
            <a:endParaRPr lang="en-US" sz="2400" dirty="0">
              <a:solidFill>
                <a:srgbClr val="F8F8F8"/>
              </a:solidFill>
            </a:endParaRPr>
          </a:p>
        </p:txBody>
      </p:sp>
      <p:pic>
        <p:nvPicPr>
          <p:cNvPr id="5" name="Picture 4" descr="shade beneath maple"/>
          <p:cNvPicPr>
            <a:picLocks noChangeAspect="1" noChangeArrowheads="1"/>
          </p:cNvPicPr>
          <p:nvPr/>
        </p:nvPicPr>
        <p:blipFill>
          <a:blip r:embed="rId3"/>
          <a:srcRect/>
          <a:stretch>
            <a:fillRect/>
          </a:stretch>
        </p:blipFill>
        <p:spPr bwMode="auto">
          <a:xfrm>
            <a:off x="2393732" y="1552902"/>
            <a:ext cx="4267200" cy="2879725"/>
          </a:xfrm>
          <a:prstGeom prst="rect">
            <a:avLst/>
          </a:prstGeom>
          <a:noFill/>
          <a:ln w="9525">
            <a:noFill/>
            <a:miter lim="800000"/>
            <a:headEnd/>
            <a:tailEnd/>
          </a:ln>
        </p:spPr>
      </p:pic>
      <p:cxnSp>
        <p:nvCxnSpPr>
          <p:cNvPr id="6" name="Straight Connector 5"/>
          <p:cNvCxnSpPr/>
          <p:nvPr/>
        </p:nvCxnSpPr>
        <p:spPr>
          <a:xfrm>
            <a:off x="463344" y="815769"/>
            <a:ext cx="8566968" cy="0"/>
          </a:xfrm>
          <a:prstGeom prst="line">
            <a:avLst/>
          </a:prstGeom>
          <a:ln w="12700">
            <a:solidFill>
              <a:srgbClr val="92D050"/>
            </a:solidFill>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0009"/>
          <p:cNvPicPr>
            <a:picLocks noChangeAspect="1" noChangeArrowheads="1"/>
          </p:cNvPicPr>
          <p:nvPr/>
        </p:nvPicPr>
        <p:blipFill>
          <a:blip r:embed="rId3" cstate="print"/>
          <a:srcRect/>
          <a:stretch>
            <a:fillRect/>
          </a:stretch>
        </p:blipFill>
        <p:spPr bwMode="auto">
          <a:xfrm>
            <a:off x="1600200" y="1143001"/>
            <a:ext cx="4039710" cy="5684838"/>
          </a:xfrm>
          <a:prstGeom prst="rect">
            <a:avLst/>
          </a:prstGeom>
          <a:noFill/>
          <a:ln w="9525">
            <a:noFill/>
            <a:miter lim="800000"/>
            <a:headEnd/>
            <a:tailEnd/>
          </a:ln>
        </p:spPr>
      </p:pic>
      <p:pic>
        <p:nvPicPr>
          <p:cNvPr id="36869" name="Picture 5" descr="C:\Documents and Settings\MMaslin\Local Settings\Temporary Internet Files\Content.IE5\CXUNSHQF\MC900239531[1].wmf"/>
          <p:cNvPicPr>
            <a:picLocks noChangeAspect="1" noChangeArrowheads="1"/>
          </p:cNvPicPr>
          <p:nvPr/>
        </p:nvPicPr>
        <p:blipFill>
          <a:blip r:embed="rId4" cstate="print"/>
          <a:srcRect/>
          <a:stretch>
            <a:fillRect/>
          </a:stretch>
        </p:blipFill>
        <p:spPr bwMode="auto">
          <a:xfrm>
            <a:off x="4267200" y="5060950"/>
            <a:ext cx="1676400" cy="1797050"/>
          </a:xfrm>
          <a:prstGeom prst="rect">
            <a:avLst/>
          </a:prstGeom>
          <a:noFill/>
        </p:spPr>
      </p:pic>
      <p:sp>
        <p:nvSpPr>
          <p:cNvPr id="6" name="Rectangle 5"/>
          <p:cNvSpPr/>
          <p:nvPr/>
        </p:nvSpPr>
        <p:spPr>
          <a:xfrm>
            <a:off x="6215568" y="1226224"/>
            <a:ext cx="2362200" cy="4401205"/>
          </a:xfrm>
          <a:prstGeom prst="rect">
            <a:avLst/>
          </a:prstGeom>
        </p:spPr>
        <p:txBody>
          <a:bodyPr wrap="square">
            <a:spAutoFit/>
          </a:bodyPr>
          <a:lstStyle/>
          <a:p>
            <a:pPr>
              <a:buFont typeface="Arial" pitchFamily="34" charset="0"/>
              <a:buChar char="•"/>
            </a:pPr>
            <a:r>
              <a:rPr lang="en-US" sz="2800" b="1" dirty="0" smtClean="0"/>
              <a:t> </a:t>
            </a:r>
            <a:r>
              <a:rPr lang="en-US" sz="2800" dirty="0" smtClean="0"/>
              <a:t>Loosen compacted</a:t>
            </a:r>
          </a:p>
          <a:p>
            <a:r>
              <a:rPr lang="en-US" sz="2800" dirty="0" smtClean="0"/>
              <a:t>   soil</a:t>
            </a:r>
          </a:p>
          <a:p>
            <a:endParaRPr lang="en-US" sz="2800" dirty="0" smtClean="0">
              <a:latin typeface="Century Gothic" pitchFamily="34" charset="0"/>
            </a:endParaRPr>
          </a:p>
          <a:p>
            <a:pPr>
              <a:buFont typeface="Arial" pitchFamily="34" charset="0"/>
              <a:buChar char="•"/>
            </a:pPr>
            <a:r>
              <a:rPr lang="en-US" sz="2800" dirty="0" smtClean="0"/>
              <a:t> Remove grass and</a:t>
            </a:r>
          </a:p>
          <a:p>
            <a:r>
              <a:rPr lang="en-US" sz="2800" dirty="0" smtClean="0"/>
              <a:t>   weeds</a:t>
            </a:r>
          </a:p>
          <a:p>
            <a:endParaRPr lang="en-US" sz="2800" dirty="0" smtClean="0"/>
          </a:p>
          <a:p>
            <a:pPr>
              <a:buFont typeface="Arial" pitchFamily="34" charset="0"/>
              <a:buChar char="•"/>
            </a:pPr>
            <a:r>
              <a:rPr lang="en-US" sz="2800" dirty="0" smtClean="0"/>
              <a:t>Twist and pull suckers</a:t>
            </a:r>
            <a:endParaRPr lang="en-US" sz="2800" dirty="0"/>
          </a:p>
        </p:txBody>
      </p:sp>
      <p:sp>
        <p:nvSpPr>
          <p:cNvPr id="10" name="TextBox 9"/>
          <p:cNvSpPr txBox="1">
            <a:spLocks noChangeArrowheads="1"/>
          </p:cNvSpPr>
          <p:nvPr/>
        </p:nvSpPr>
        <p:spPr bwMode="auto">
          <a:xfrm>
            <a:off x="5105400" y="6519863"/>
            <a:ext cx="3962400" cy="307975"/>
          </a:xfrm>
          <a:prstGeom prst="rect">
            <a:avLst/>
          </a:prstGeom>
          <a:noFill/>
          <a:ln w="9525">
            <a:noFill/>
            <a:miter lim="800000"/>
            <a:headEnd/>
            <a:tailEnd/>
          </a:ln>
        </p:spPr>
        <p:txBody>
          <a:bodyPr>
            <a:spAutoFit/>
          </a:bodyPr>
          <a:lstStyle/>
          <a:p>
            <a:pPr algn="r"/>
            <a:r>
              <a:rPr lang="en-US" sz="1400" b="1" dirty="0">
                <a:solidFill>
                  <a:schemeClr val="bg1"/>
                </a:solidFill>
                <a:latin typeface="Century Gothic" pitchFamily="34" charset="0"/>
              </a:rPr>
              <a:t>PHS Tree Tenders</a:t>
            </a:r>
          </a:p>
        </p:txBody>
      </p:sp>
      <p:sp>
        <p:nvSpPr>
          <p:cNvPr id="11" name="Title 10"/>
          <p:cNvSpPr>
            <a:spLocks noGrp="1"/>
          </p:cNvSpPr>
          <p:nvPr>
            <p:ph type="title"/>
          </p:nvPr>
        </p:nvSpPr>
        <p:spPr>
          <a:xfrm>
            <a:off x="457200" y="169863"/>
            <a:ext cx="8229600" cy="1143000"/>
          </a:xfrm>
        </p:spPr>
        <p:txBody>
          <a:bodyPr>
            <a:normAutofit/>
          </a:bodyPr>
          <a:lstStyle/>
          <a:p>
            <a:r>
              <a:rPr lang="en-US" sz="3600" b="1" dirty="0" smtClean="0">
                <a:solidFill>
                  <a:schemeClr val="tx1">
                    <a:lumMod val="65000"/>
                    <a:lumOff val="35000"/>
                  </a:schemeClr>
                </a:solidFill>
                <a:latin typeface="Century Gothic" pitchFamily="34" charset="0"/>
              </a:rPr>
              <a:t>Cultivate Beneath Trees</a:t>
            </a:r>
            <a:endParaRPr lang="en-US" sz="3600" b="1" dirty="0">
              <a:solidFill>
                <a:schemeClr val="tx1">
                  <a:lumMod val="65000"/>
                  <a:lumOff val="35000"/>
                </a:schemeClr>
              </a:solidFill>
              <a:latin typeface="Century Gothic" pitchFamily="34" charset="0"/>
            </a:endParaRPr>
          </a:p>
        </p:txBody>
      </p:sp>
      <p:cxnSp>
        <p:nvCxnSpPr>
          <p:cNvPr id="7" name="Straight Connector 6"/>
          <p:cNvCxnSpPr/>
          <p:nvPr/>
        </p:nvCxnSpPr>
        <p:spPr>
          <a:xfrm>
            <a:off x="463344" y="815769"/>
            <a:ext cx="8566968" cy="0"/>
          </a:xfrm>
          <a:prstGeom prst="line">
            <a:avLst/>
          </a:prstGeom>
          <a:ln w="12700">
            <a:solidFill>
              <a:srgbClr val="92D050"/>
            </a:solidFill>
          </a:ln>
        </p:spPr>
        <p:style>
          <a:lnRef idx="2">
            <a:schemeClr val="accent1"/>
          </a:lnRef>
          <a:fillRef idx="0">
            <a:schemeClr val="accent1"/>
          </a:fillRef>
          <a:effectRef idx="1">
            <a:schemeClr val="accent1"/>
          </a:effectRef>
          <a:fontRef idx="minor">
            <a:schemeClr val="tx1"/>
          </a:fontRef>
        </p:style>
      </p:cxn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p:cNvSpPr txBox="1"/>
          <p:nvPr/>
        </p:nvSpPr>
        <p:spPr>
          <a:xfrm>
            <a:off x="8325853" y="5765179"/>
            <a:ext cx="818147" cy="954107"/>
          </a:xfrm>
          <a:prstGeom prst="rect">
            <a:avLst/>
          </a:prstGeom>
          <a:solidFill>
            <a:schemeClr val="bg1"/>
          </a:solidFill>
        </p:spPr>
        <p:txBody>
          <a:bodyPr wrap="square" rtlCol="0">
            <a:spAutoFit/>
          </a:bodyPr>
          <a:lstStyle/>
          <a:p>
            <a:r>
              <a:rPr lang="en-US" sz="2800" dirty="0" smtClean="0">
                <a:solidFill>
                  <a:schemeClr val="bg1"/>
                </a:solidFill>
              </a:rPr>
              <a:t>PH</a:t>
            </a:r>
          </a:p>
          <a:p>
            <a:r>
              <a:rPr lang="en-US" sz="2800" dirty="0" smtClean="0">
                <a:solidFill>
                  <a:schemeClr val="bg1"/>
                </a:solidFill>
              </a:rPr>
              <a:t>S</a:t>
            </a:r>
            <a:endParaRPr lang="en-US" dirty="0">
              <a:solidFill>
                <a:schemeClr val="bg1"/>
              </a:solidFill>
            </a:endParaRPr>
          </a:p>
        </p:txBody>
      </p:sp>
      <p:sp>
        <p:nvSpPr>
          <p:cNvPr id="13" name="Freeform 12"/>
          <p:cNvSpPr/>
          <p:nvPr/>
        </p:nvSpPr>
        <p:spPr>
          <a:xfrm rot="8452252">
            <a:off x="2359893" y="4367313"/>
            <a:ext cx="331589" cy="40253"/>
          </a:xfrm>
          <a:custGeom>
            <a:avLst/>
            <a:gdLst/>
            <a:ahLst/>
            <a:cxnLst/>
            <a:rect l="0" t="0" r="0" b="0"/>
            <a:pathLst>
              <a:path>
                <a:moveTo>
                  <a:pt x="0" y="20126"/>
                </a:moveTo>
                <a:lnTo>
                  <a:pt x="331589" y="20126"/>
                </a:lnTo>
              </a:path>
            </a:pathLst>
          </a:custGeom>
          <a:noFill/>
          <a:ln>
            <a:solidFill>
              <a:srgbClr val="00CC00"/>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4" name="Freeform 13"/>
          <p:cNvSpPr/>
          <p:nvPr/>
        </p:nvSpPr>
        <p:spPr>
          <a:xfrm rot="1029024">
            <a:off x="3742245" y="4329904"/>
            <a:ext cx="3024667" cy="40253"/>
          </a:xfrm>
          <a:custGeom>
            <a:avLst/>
            <a:gdLst/>
            <a:ahLst/>
            <a:cxnLst/>
            <a:rect l="0" t="0" r="0" b="0"/>
            <a:pathLst>
              <a:path>
                <a:moveTo>
                  <a:pt x="0" y="20126"/>
                </a:moveTo>
                <a:lnTo>
                  <a:pt x="3024667" y="20126"/>
                </a:lnTo>
              </a:path>
            </a:pathLst>
          </a:custGeom>
          <a:noFill/>
          <a:ln>
            <a:solidFill>
              <a:srgbClr val="00CC00"/>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5" name="Freeform 14"/>
          <p:cNvSpPr/>
          <p:nvPr/>
        </p:nvSpPr>
        <p:spPr>
          <a:xfrm rot="20676891">
            <a:off x="3758405" y="3089504"/>
            <a:ext cx="2917938" cy="40253"/>
          </a:xfrm>
          <a:custGeom>
            <a:avLst/>
            <a:gdLst/>
            <a:ahLst/>
            <a:cxnLst/>
            <a:rect l="0" t="0" r="0" b="0"/>
            <a:pathLst>
              <a:path>
                <a:moveTo>
                  <a:pt x="0" y="20126"/>
                </a:moveTo>
                <a:lnTo>
                  <a:pt x="2917938" y="20126"/>
                </a:lnTo>
              </a:path>
            </a:pathLst>
          </a:custGeom>
          <a:noFill/>
          <a:ln>
            <a:solidFill>
              <a:srgbClr val="00CC00"/>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6" name="Freeform 15"/>
          <p:cNvSpPr/>
          <p:nvPr/>
        </p:nvSpPr>
        <p:spPr>
          <a:xfrm rot="12412212">
            <a:off x="2129448" y="2668133"/>
            <a:ext cx="800256" cy="40253"/>
          </a:xfrm>
          <a:custGeom>
            <a:avLst/>
            <a:gdLst/>
            <a:ahLst/>
            <a:cxnLst/>
            <a:rect l="0" t="0" r="0" b="0"/>
            <a:pathLst>
              <a:path>
                <a:moveTo>
                  <a:pt x="0" y="20126"/>
                </a:moveTo>
                <a:lnTo>
                  <a:pt x="800256" y="20126"/>
                </a:lnTo>
              </a:path>
            </a:pathLst>
          </a:custGeom>
          <a:noFill/>
          <a:ln>
            <a:solidFill>
              <a:srgbClr val="00CC00"/>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7" name="Oval 16"/>
          <p:cNvSpPr/>
          <p:nvPr/>
        </p:nvSpPr>
        <p:spPr>
          <a:xfrm>
            <a:off x="2569353" y="1631106"/>
            <a:ext cx="4136247" cy="4236295"/>
          </a:xfrm>
          <a:prstGeom prst="ellipse">
            <a:avLst/>
          </a:prstGeom>
          <a:blipFill rotWithShape="0">
            <a:blip r:embed="rId3" cstate="prin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8" name="Freeform 17"/>
          <p:cNvSpPr/>
          <p:nvPr/>
        </p:nvSpPr>
        <p:spPr>
          <a:xfrm>
            <a:off x="6629401" y="1295400"/>
            <a:ext cx="2286000" cy="2362200"/>
          </a:xfrm>
          <a:custGeom>
            <a:avLst/>
            <a:gdLst>
              <a:gd name="connsiteX0" fmla="*/ 0 w 2230951"/>
              <a:gd name="connsiteY0" fmla="*/ 1027353 h 2054705"/>
              <a:gd name="connsiteX1" fmla="*/ 359793 w 2230951"/>
              <a:gd name="connsiteY1" fmla="*/ 271669 h 2054705"/>
              <a:gd name="connsiteX2" fmla="*/ 1115478 w 2230951"/>
              <a:gd name="connsiteY2" fmla="*/ 1 h 2054705"/>
              <a:gd name="connsiteX3" fmla="*/ 1871162 w 2230951"/>
              <a:gd name="connsiteY3" fmla="*/ 271671 h 2054705"/>
              <a:gd name="connsiteX4" fmla="*/ 2230952 w 2230951"/>
              <a:gd name="connsiteY4" fmla="*/ 1027356 h 2054705"/>
              <a:gd name="connsiteX5" fmla="*/ 1871160 w 2230951"/>
              <a:gd name="connsiteY5" fmla="*/ 1783041 h 2054705"/>
              <a:gd name="connsiteX6" fmla="*/ 1115475 w 2230951"/>
              <a:gd name="connsiteY6" fmla="*/ 2054709 h 2054705"/>
              <a:gd name="connsiteX7" fmla="*/ 359790 w 2230951"/>
              <a:gd name="connsiteY7" fmla="*/ 1783040 h 2054705"/>
              <a:gd name="connsiteX8" fmla="*/ -1 w 2230951"/>
              <a:gd name="connsiteY8" fmla="*/ 1027355 h 2054705"/>
              <a:gd name="connsiteX9" fmla="*/ 0 w 2230951"/>
              <a:gd name="connsiteY9" fmla="*/ 1027353 h 2054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30951" h="2054705">
                <a:moveTo>
                  <a:pt x="0" y="1027353"/>
                </a:moveTo>
                <a:cubicBezTo>
                  <a:pt x="0" y="740219"/>
                  <a:pt x="130471" y="466189"/>
                  <a:pt x="359793" y="271669"/>
                </a:cubicBezTo>
                <a:cubicBezTo>
                  <a:pt x="565742" y="96975"/>
                  <a:pt x="835491" y="1"/>
                  <a:pt x="1115478" y="1"/>
                </a:cubicBezTo>
                <a:cubicBezTo>
                  <a:pt x="1395465" y="1"/>
                  <a:pt x="1665214" y="96976"/>
                  <a:pt x="1871162" y="271671"/>
                </a:cubicBezTo>
                <a:cubicBezTo>
                  <a:pt x="2100484" y="466191"/>
                  <a:pt x="2230953" y="740223"/>
                  <a:pt x="2230952" y="1027356"/>
                </a:cubicBezTo>
                <a:cubicBezTo>
                  <a:pt x="2230952" y="1314490"/>
                  <a:pt x="2100482" y="1588521"/>
                  <a:pt x="1871160" y="1783041"/>
                </a:cubicBezTo>
                <a:cubicBezTo>
                  <a:pt x="1665211" y="1957735"/>
                  <a:pt x="1395463" y="2054710"/>
                  <a:pt x="1115475" y="2054709"/>
                </a:cubicBezTo>
                <a:cubicBezTo>
                  <a:pt x="835488" y="2054709"/>
                  <a:pt x="565739" y="1957734"/>
                  <a:pt x="359790" y="1783040"/>
                </a:cubicBezTo>
                <a:cubicBezTo>
                  <a:pt x="130468" y="1588520"/>
                  <a:pt x="-1" y="1314489"/>
                  <a:pt x="-1" y="1027355"/>
                </a:cubicBezTo>
                <a:cubicBezTo>
                  <a:pt x="-1" y="1027354"/>
                  <a:pt x="0" y="1027354"/>
                  <a:pt x="0" y="1027353"/>
                </a:cubicBezTo>
                <a:close/>
              </a:path>
            </a:pathLst>
          </a:custGeom>
          <a:solidFill>
            <a:srgbClr val="00CC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39415" tIns="313604" rIns="339415" bIns="313604" numCol="1" spcCol="1270" anchor="ctr" anchorCtr="0">
            <a:noAutofit/>
          </a:bodyPr>
          <a:lstStyle/>
          <a:p>
            <a:pPr lvl="0" algn="ctr" defTabSz="889000" rtl="0">
              <a:lnSpc>
                <a:spcPct val="90000"/>
              </a:lnSpc>
              <a:spcBef>
                <a:spcPct val="0"/>
              </a:spcBef>
              <a:spcAft>
                <a:spcPct val="35000"/>
              </a:spcAft>
            </a:pPr>
            <a:r>
              <a:rPr lang="en-US" sz="2000" b="1" kern="1200" dirty="0" smtClean="0">
                <a:solidFill>
                  <a:schemeClr val="bg1"/>
                </a:solidFill>
                <a:latin typeface="Century Gothic" pitchFamily="34" charset="0"/>
              </a:rPr>
              <a:t>Reduces lawn mower damage</a:t>
            </a:r>
            <a:endParaRPr lang="en-US" sz="2000" b="1" kern="1200" dirty="0">
              <a:solidFill>
                <a:schemeClr val="bg1"/>
              </a:solidFill>
              <a:latin typeface="Century Gothic" pitchFamily="34" charset="0"/>
            </a:endParaRPr>
          </a:p>
        </p:txBody>
      </p:sp>
      <p:sp>
        <p:nvSpPr>
          <p:cNvPr id="19" name="Freeform 18"/>
          <p:cNvSpPr/>
          <p:nvPr/>
        </p:nvSpPr>
        <p:spPr>
          <a:xfrm>
            <a:off x="304800" y="1329476"/>
            <a:ext cx="2277247" cy="2328124"/>
          </a:xfrm>
          <a:custGeom>
            <a:avLst/>
            <a:gdLst>
              <a:gd name="connsiteX0" fmla="*/ 0 w 2277247"/>
              <a:gd name="connsiteY0" fmla="*/ 1164062 h 2328124"/>
              <a:gd name="connsiteX1" fmla="*/ 324652 w 2277247"/>
              <a:gd name="connsiteY1" fmla="*/ 350089 h 2328124"/>
              <a:gd name="connsiteX2" fmla="*/ 1138626 w 2277247"/>
              <a:gd name="connsiteY2" fmla="*/ 2 h 2328124"/>
              <a:gd name="connsiteX3" fmla="*/ 1952599 w 2277247"/>
              <a:gd name="connsiteY3" fmla="*/ 350092 h 2328124"/>
              <a:gd name="connsiteX4" fmla="*/ 2277248 w 2277247"/>
              <a:gd name="connsiteY4" fmla="*/ 1164066 h 2328124"/>
              <a:gd name="connsiteX5" fmla="*/ 1952597 w 2277247"/>
              <a:gd name="connsiteY5" fmla="*/ 1978040 h 2328124"/>
              <a:gd name="connsiteX6" fmla="*/ 1138623 w 2277247"/>
              <a:gd name="connsiteY6" fmla="*/ 2328128 h 2328124"/>
              <a:gd name="connsiteX7" fmla="*/ 324650 w 2277247"/>
              <a:gd name="connsiteY7" fmla="*/ 1978039 h 2328124"/>
              <a:gd name="connsiteX8" fmla="*/ 0 w 2277247"/>
              <a:gd name="connsiteY8" fmla="*/ 1164065 h 2328124"/>
              <a:gd name="connsiteX9" fmla="*/ 0 w 2277247"/>
              <a:gd name="connsiteY9" fmla="*/ 1164062 h 2328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7247" h="2328124">
                <a:moveTo>
                  <a:pt x="0" y="1164062"/>
                </a:moveTo>
                <a:cubicBezTo>
                  <a:pt x="0" y="859787"/>
                  <a:pt x="116536" y="567607"/>
                  <a:pt x="324652" y="350089"/>
                </a:cubicBezTo>
                <a:cubicBezTo>
                  <a:pt x="538863" y="126200"/>
                  <a:pt x="832283" y="1"/>
                  <a:pt x="1138626" y="2"/>
                </a:cubicBezTo>
                <a:cubicBezTo>
                  <a:pt x="1444969" y="2"/>
                  <a:pt x="1738388" y="126202"/>
                  <a:pt x="1952599" y="350092"/>
                </a:cubicBezTo>
                <a:cubicBezTo>
                  <a:pt x="2160714" y="567611"/>
                  <a:pt x="2277249" y="859791"/>
                  <a:pt x="2277248" y="1164066"/>
                </a:cubicBezTo>
                <a:cubicBezTo>
                  <a:pt x="2277248" y="1468341"/>
                  <a:pt x="2160713" y="1760521"/>
                  <a:pt x="1952597" y="1978040"/>
                </a:cubicBezTo>
                <a:cubicBezTo>
                  <a:pt x="1738386" y="2201929"/>
                  <a:pt x="1444966" y="2328129"/>
                  <a:pt x="1138623" y="2328128"/>
                </a:cubicBezTo>
                <a:cubicBezTo>
                  <a:pt x="832280" y="2328128"/>
                  <a:pt x="538860" y="2201928"/>
                  <a:pt x="324650" y="1978039"/>
                </a:cubicBezTo>
                <a:cubicBezTo>
                  <a:pt x="116535" y="1760520"/>
                  <a:pt x="0" y="1468340"/>
                  <a:pt x="0" y="1164065"/>
                </a:cubicBezTo>
                <a:lnTo>
                  <a:pt x="0" y="1164062"/>
                </a:lnTo>
                <a:close/>
              </a:path>
            </a:pathLst>
          </a:custGeom>
          <a:solidFill>
            <a:srgbClr val="00CC00"/>
          </a:solidFill>
          <a:ln>
            <a:solidFill>
              <a:srgbClr val="00CC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46195" tIns="353646" rIns="346195" bIns="353646" numCol="1" spcCol="1270" anchor="ctr" anchorCtr="0">
            <a:noAutofit/>
          </a:bodyPr>
          <a:lstStyle/>
          <a:p>
            <a:pPr lvl="0" algn="ctr" defTabSz="889000">
              <a:lnSpc>
                <a:spcPct val="90000"/>
              </a:lnSpc>
              <a:spcBef>
                <a:spcPct val="0"/>
              </a:spcBef>
              <a:spcAft>
                <a:spcPct val="35000"/>
              </a:spcAft>
            </a:pPr>
            <a:r>
              <a:rPr lang="en-US" sz="2000" b="1" dirty="0" smtClean="0">
                <a:solidFill>
                  <a:schemeClr val="bg1"/>
                </a:solidFill>
                <a:latin typeface="Century Gothic" pitchFamily="34" charset="0"/>
              </a:rPr>
              <a:t>Moderates soil temperature</a:t>
            </a:r>
          </a:p>
        </p:txBody>
      </p:sp>
      <p:sp>
        <p:nvSpPr>
          <p:cNvPr id="20" name="Freeform 19"/>
          <p:cNvSpPr/>
          <p:nvPr/>
        </p:nvSpPr>
        <p:spPr>
          <a:xfrm>
            <a:off x="6689234" y="3999151"/>
            <a:ext cx="2226166" cy="2250749"/>
          </a:xfrm>
          <a:custGeom>
            <a:avLst/>
            <a:gdLst>
              <a:gd name="connsiteX0" fmla="*/ 0 w 2226166"/>
              <a:gd name="connsiteY0" fmla="*/ 1125375 h 2250749"/>
              <a:gd name="connsiteX1" fmla="*/ 321706 w 2226166"/>
              <a:gd name="connsiteY1" fmla="*/ 333997 h 2250749"/>
              <a:gd name="connsiteX2" fmla="*/ 1113085 w 2226166"/>
              <a:gd name="connsiteY2" fmla="*/ 2 h 2250749"/>
              <a:gd name="connsiteX3" fmla="*/ 1904463 w 2226166"/>
              <a:gd name="connsiteY3" fmla="*/ 334000 h 2250749"/>
              <a:gd name="connsiteX4" fmla="*/ 2226166 w 2226166"/>
              <a:gd name="connsiteY4" fmla="*/ 1125379 h 2250749"/>
              <a:gd name="connsiteX5" fmla="*/ 1904461 w 2226166"/>
              <a:gd name="connsiteY5" fmla="*/ 1916758 h 2250749"/>
              <a:gd name="connsiteX6" fmla="*/ 1113082 w 2226166"/>
              <a:gd name="connsiteY6" fmla="*/ 2250754 h 2250749"/>
              <a:gd name="connsiteX7" fmla="*/ 321703 w 2226166"/>
              <a:gd name="connsiteY7" fmla="*/ 1916757 h 2250749"/>
              <a:gd name="connsiteX8" fmla="*/ -1 w 2226166"/>
              <a:gd name="connsiteY8" fmla="*/ 1125378 h 2250749"/>
              <a:gd name="connsiteX9" fmla="*/ 0 w 2226166"/>
              <a:gd name="connsiteY9" fmla="*/ 1125375 h 2250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26166" h="2250749">
                <a:moveTo>
                  <a:pt x="0" y="1125375"/>
                </a:moveTo>
                <a:cubicBezTo>
                  <a:pt x="0" y="829048"/>
                  <a:pt x="115600" y="544679"/>
                  <a:pt x="321706" y="333997"/>
                </a:cubicBezTo>
                <a:cubicBezTo>
                  <a:pt x="530790" y="120270"/>
                  <a:pt x="815759" y="1"/>
                  <a:pt x="1113085" y="2"/>
                </a:cubicBezTo>
                <a:cubicBezTo>
                  <a:pt x="1410412" y="2"/>
                  <a:pt x="1695380" y="120272"/>
                  <a:pt x="1904463" y="334000"/>
                </a:cubicBezTo>
                <a:cubicBezTo>
                  <a:pt x="2110568" y="544683"/>
                  <a:pt x="2226167" y="829052"/>
                  <a:pt x="2226166" y="1125379"/>
                </a:cubicBezTo>
                <a:cubicBezTo>
                  <a:pt x="2226166" y="1421706"/>
                  <a:pt x="2110567" y="1706075"/>
                  <a:pt x="1904461" y="1916758"/>
                </a:cubicBezTo>
                <a:cubicBezTo>
                  <a:pt x="1695377" y="2130485"/>
                  <a:pt x="1410409" y="2250754"/>
                  <a:pt x="1113082" y="2250754"/>
                </a:cubicBezTo>
                <a:cubicBezTo>
                  <a:pt x="815755" y="2250754"/>
                  <a:pt x="530787" y="2130485"/>
                  <a:pt x="321703" y="1916757"/>
                </a:cubicBezTo>
                <a:cubicBezTo>
                  <a:pt x="115598" y="1706074"/>
                  <a:pt x="-1" y="1421705"/>
                  <a:pt x="-1" y="1125378"/>
                </a:cubicBezTo>
                <a:cubicBezTo>
                  <a:pt x="-1" y="1125377"/>
                  <a:pt x="0" y="1125376"/>
                  <a:pt x="0" y="1125375"/>
                </a:cubicBezTo>
                <a:close/>
              </a:path>
            </a:pathLst>
          </a:custGeom>
          <a:solidFill>
            <a:srgbClr val="00CC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38715" tIns="342314" rIns="338715" bIns="342314" numCol="1" spcCol="1270" anchor="ctr" anchorCtr="0">
            <a:noAutofit/>
          </a:bodyPr>
          <a:lstStyle/>
          <a:p>
            <a:pPr algn="ctr" defTabSz="889000">
              <a:lnSpc>
                <a:spcPct val="90000"/>
              </a:lnSpc>
              <a:spcBef>
                <a:spcPct val="0"/>
              </a:spcBef>
              <a:spcAft>
                <a:spcPct val="35000"/>
              </a:spcAft>
            </a:pPr>
            <a:r>
              <a:rPr lang="en-US" sz="2000" b="1" dirty="0" smtClean="0">
                <a:solidFill>
                  <a:schemeClr val="bg1"/>
                </a:solidFill>
                <a:latin typeface="Century Gothic" pitchFamily="34" charset="0"/>
              </a:rPr>
              <a:t>Releases nutrients into soil</a:t>
            </a:r>
          </a:p>
        </p:txBody>
      </p:sp>
      <p:sp>
        <p:nvSpPr>
          <p:cNvPr id="21" name="Freeform 20"/>
          <p:cNvSpPr/>
          <p:nvPr/>
        </p:nvSpPr>
        <p:spPr>
          <a:xfrm>
            <a:off x="304807" y="4038600"/>
            <a:ext cx="2285993" cy="2209800"/>
          </a:xfrm>
          <a:custGeom>
            <a:avLst/>
            <a:gdLst>
              <a:gd name="connsiteX0" fmla="*/ 0 w 2267497"/>
              <a:gd name="connsiteY0" fmla="*/ 1041307 h 2082614"/>
              <a:gd name="connsiteX1" fmla="*/ 366833 w 2267497"/>
              <a:gd name="connsiteY1" fmla="*/ 274390 h 2082614"/>
              <a:gd name="connsiteX2" fmla="*/ 1133751 w 2267497"/>
              <a:gd name="connsiteY2" fmla="*/ 1 h 2082614"/>
              <a:gd name="connsiteX3" fmla="*/ 1900668 w 2267497"/>
              <a:gd name="connsiteY3" fmla="*/ 274392 h 2082614"/>
              <a:gd name="connsiteX4" fmla="*/ 2267499 w 2267497"/>
              <a:gd name="connsiteY4" fmla="*/ 1041310 h 2082614"/>
              <a:gd name="connsiteX5" fmla="*/ 1900667 w 2267497"/>
              <a:gd name="connsiteY5" fmla="*/ 1808227 h 2082614"/>
              <a:gd name="connsiteX6" fmla="*/ 1133750 w 2267497"/>
              <a:gd name="connsiteY6" fmla="*/ 2082617 h 2082614"/>
              <a:gd name="connsiteX7" fmla="*/ 366833 w 2267497"/>
              <a:gd name="connsiteY7" fmla="*/ 1808226 h 2082614"/>
              <a:gd name="connsiteX8" fmla="*/ 2 w 2267497"/>
              <a:gd name="connsiteY8" fmla="*/ 1041308 h 2082614"/>
              <a:gd name="connsiteX9" fmla="*/ 0 w 2267497"/>
              <a:gd name="connsiteY9" fmla="*/ 1041307 h 208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67497" h="2082614">
                <a:moveTo>
                  <a:pt x="0" y="1041307"/>
                </a:moveTo>
                <a:cubicBezTo>
                  <a:pt x="0" y="749775"/>
                  <a:pt x="133060" y="471595"/>
                  <a:pt x="366833" y="274390"/>
                </a:cubicBezTo>
                <a:cubicBezTo>
                  <a:pt x="576024" y="97922"/>
                  <a:pt x="849714" y="1"/>
                  <a:pt x="1133751" y="1"/>
                </a:cubicBezTo>
                <a:cubicBezTo>
                  <a:pt x="1417787" y="1"/>
                  <a:pt x="1691477" y="97923"/>
                  <a:pt x="1900668" y="274392"/>
                </a:cubicBezTo>
                <a:cubicBezTo>
                  <a:pt x="2134440" y="471597"/>
                  <a:pt x="2267499" y="749778"/>
                  <a:pt x="2267499" y="1041310"/>
                </a:cubicBezTo>
                <a:cubicBezTo>
                  <a:pt x="2267499" y="1332842"/>
                  <a:pt x="2134439" y="1611023"/>
                  <a:pt x="1900667" y="1808227"/>
                </a:cubicBezTo>
                <a:cubicBezTo>
                  <a:pt x="1691476" y="1984695"/>
                  <a:pt x="1417786" y="2082617"/>
                  <a:pt x="1133750" y="2082617"/>
                </a:cubicBezTo>
                <a:cubicBezTo>
                  <a:pt x="849714" y="2082617"/>
                  <a:pt x="576024" y="1984695"/>
                  <a:pt x="366833" y="1808226"/>
                </a:cubicBezTo>
                <a:cubicBezTo>
                  <a:pt x="133061" y="1611021"/>
                  <a:pt x="1" y="1332840"/>
                  <a:pt x="2" y="1041308"/>
                </a:cubicBezTo>
                <a:cubicBezTo>
                  <a:pt x="1" y="1041308"/>
                  <a:pt x="1" y="1041307"/>
                  <a:pt x="0" y="1041307"/>
                </a:cubicBezTo>
                <a:close/>
              </a:path>
            </a:pathLst>
          </a:custGeom>
          <a:solidFill>
            <a:srgbClr val="00CC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44767" tIns="317692" rIns="344767" bIns="317692" numCol="1" spcCol="1270" anchor="ctr" anchorCtr="0">
            <a:noAutofit/>
          </a:bodyPr>
          <a:lstStyle/>
          <a:p>
            <a:pPr algn="ctr" defTabSz="889000">
              <a:lnSpc>
                <a:spcPct val="90000"/>
              </a:lnSpc>
              <a:spcBef>
                <a:spcPct val="0"/>
              </a:spcBef>
              <a:spcAft>
                <a:spcPct val="35000"/>
              </a:spcAft>
            </a:pPr>
            <a:r>
              <a:rPr lang="en-US" sz="2000" b="1" dirty="0" smtClean="0">
                <a:solidFill>
                  <a:schemeClr val="bg1"/>
                </a:solidFill>
                <a:latin typeface="Century Gothic" pitchFamily="34" charset="0"/>
              </a:rPr>
              <a:t>Keeps weeds and grass  from competing with young trees</a:t>
            </a:r>
          </a:p>
        </p:txBody>
      </p:sp>
      <p:sp>
        <p:nvSpPr>
          <p:cNvPr id="25" name="Title 1"/>
          <p:cNvSpPr txBox="1">
            <a:spLocks/>
          </p:cNvSpPr>
          <p:nvPr/>
        </p:nvSpPr>
        <p:spPr>
          <a:xfrm>
            <a:off x="0" y="-95250"/>
            <a:ext cx="9144000" cy="1219200"/>
          </a:xfrm>
          <a:prstGeom prst="rect">
            <a:avLst/>
          </a:prstGeom>
          <a:noFill/>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3600" b="1" dirty="0" smtClean="0">
                <a:solidFill>
                  <a:schemeClr val="tx1">
                    <a:lumMod val="65000"/>
                    <a:lumOff val="35000"/>
                  </a:schemeClr>
                </a:solidFill>
                <a:latin typeface="Century Gothic"/>
                <a:ea typeface="+mj-ea"/>
                <a:cs typeface="Century Gothic"/>
              </a:rPr>
              <a:t>Mulch Is a Must!  It….</a:t>
            </a:r>
            <a:endParaRPr lang="en-US" sz="3600" b="1" dirty="0">
              <a:solidFill>
                <a:schemeClr val="tx1">
                  <a:lumMod val="65000"/>
                  <a:lumOff val="35000"/>
                </a:schemeClr>
              </a:solidFill>
              <a:latin typeface="Century Gothic"/>
              <a:ea typeface="+mj-ea"/>
              <a:cs typeface="Century Gothic"/>
            </a:endParaRPr>
          </a:p>
        </p:txBody>
      </p:sp>
      <p:sp>
        <p:nvSpPr>
          <p:cNvPr id="26" name="Rectangle 25"/>
          <p:cNvSpPr/>
          <p:nvPr/>
        </p:nvSpPr>
        <p:spPr>
          <a:xfrm>
            <a:off x="4407532" y="3244334"/>
            <a:ext cx="328936" cy="369332"/>
          </a:xfrm>
          <a:prstGeom prst="rect">
            <a:avLst/>
          </a:prstGeom>
        </p:spPr>
        <p:txBody>
          <a:bodyPr wrap="none">
            <a:spAutoFit/>
          </a:bodyPr>
          <a:lstStyle/>
          <a:p>
            <a:r>
              <a:rPr lang="en-US" dirty="0" smtClean="0">
                <a:solidFill>
                  <a:schemeClr val="bg1"/>
                </a:solidFill>
              </a:rPr>
              <a:t>H</a:t>
            </a:r>
            <a:endParaRPr lang="en-US" dirty="0"/>
          </a:p>
        </p:txBody>
      </p:sp>
      <p:cxnSp>
        <p:nvCxnSpPr>
          <p:cNvPr id="22" name="Straight Connector 21"/>
          <p:cNvCxnSpPr/>
          <p:nvPr/>
        </p:nvCxnSpPr>
        <p:spPr>
          <a:xfrm>
            <a:off x="463344" y="815769"/>
            <a:ext cx="8566968" cy="0"/>
          </a:xfrm>
          <a:prstGeom prst="line">
            <a:avLst/>
          </a:prstGeom>
          <a:ln w="12700">
            <a:solidFill>
              <a:srgbClr val="92D050"/>
            </a:solidFill>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p:cNvSpPr txBox="1"/>
          <p:nvPr/>
        </p:nvSpPr>
        <p:spPr>
          <a:xfrm>
            <a:off x="8325853" y="5765179"/>
            <a:ext cx="818147" cy="954107"/>
          </a:xfrm>
          <a:prstGeom prst="rect">
            <a:avLst/>
          </a:prstGeom>
          <a:solidFill>
            <a:schemeClr val="bg1"/>
          </a:solidFill>
        </p:spPr>
        <p:txBody>
          <a:bodyPr wrap="square" rtlCol="0">
            <a:spAutoFit/>
          </a:bodyPr>
          <a:lstStyle/>
          <a:p>
            <a:r>
              <a:rPr lang="en-US" sz="2800" dirty="0" smtClean="0">
                <a:solidFill>
                  <a:schemeClr val="bg1"/>
                </a:solidFill>
              </a:rPr>
              <a:t>PH</a:t>
            </a:r>
          </a:p>
          <a:p>
            <a:r>
              <a:rPr lang="en-US" sz="2800" dirty="0" smtClean="0">
                <a:solidFill>
                  <a:schemeClr val="bg1"/>
                </a:solidFill>
              </a:rPr>
              <a:t>S</a:t>
            </a:r>
            <a:endParaRPr lang="en-US" dirty="0">
              <a:solidFill>
                <a:schemeClr val="bg1"/>
              </a:solidFill>
            </a:endParaRPr>
          </a:p>
        </p:txBody>
      </p:sp>
      <p:sp>
        <p:nvSpPr>
          <p:cNvPr id="13" name="Freeform 12"/>
          <p:cNvSpPr/>
          <p:nvPr/>
        </p:nvSpPr>
        <p:spPr>
          <a:xfrm rot="8452252">
            <a:off x="2359893" y="4367313"/>
            <a:ext cx="331589" cy="40253"/>
          </a:xfrm>
          <a:custGeom>
            <a:avLst/>
            <a:gdLst/>
            <a:ahLst/>
            <a:cxnLst/>
            <a:rect l="0" t="0" r="0" b="0"/>
            <a:pathLst>
              <a:path>
                <a:moveTo>
                  <a:pt x="0" y="20126"/>
                </a:moveTo>
                <a:lnTo>
                  <a:pt x="331589" y="20126"/>
                </a:lnTo>
              </a:path>
            </a:pathLst>
          </a:custGeom>
          <a:noFill/>
          <a:ln>
            <a:solidFill>
              <a:srgbClr val="00CC00"/>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4" name="Freeform 13"/>
          <p:cNvSpPr/>
          <p:nvPr/>
        </p:nvSpPr>
        <p:spPr>
          <a:xfrm rot="1029024">
            <a:off x="3742245" y="4329904"/>
            <a:ext cx="3024667" cy="40253"/>
          </a:xfrm>
          <a:custGeom>
            <a:avLst/>
            <a:gdLst/>
            <a:ahLst/>
            <a:cxnLst/>
            <a:rect l="0" t="0" r="0" b="0"/>
            <a:pathLst>
              <a:path>
                <a:moveTo>
                  <a:pt x="0" y="20126"/>
                </a:moveTo>
                <a:lnTo>
                  <a:pt x="3024667" y="20126"/>
                </a:lnTo>
              </a:path>
            </a:pathLst>
          </a:custGeom>
          <a:noFill/>
          <a:ln>
            <a:solidFill>
              <a:srgbClr val="00CC00"/>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5" name="Freeform 14"/>
          <p:cNvSpPr/>
          <p:nvPr/>
        </p:nvSpPr>
        <p:spPr>
          <a:xfrm rot="20676891">
            <a:off x="3758405" y="3089504"/>
            <a:ext cx="2917938" cy="40253"/>
          </a:xfrm>
          <a:custGeom>
            <a:avLst/>
            <a:gdLst/>
            <a:ahLst/>
            <a:cxnLst/>
            <a:rect l="0" t="0" r="0" b="0"/>
            <a:pathLst>
              <a:path>
                <a:moveTo>
                  <a:pt x="0" y="20126"/>
                </a:moveTo>
                <a:lnTo>
                  <a:pt x="2917938" y="20126"/>
                </a:lnTo>
              </a:path>
            </a:pathLst>
          </a:custGeom>
          <a:noFill/>
          <a:ln>
            <a:solidFill>
              <a:srgbClr val="00CC00"/>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6" name="Freeform 15"/>
          <p:cNvSpPr/>
          <p:nvPr/>
        </p:nvSpPr>
        <p:spPr>
          <a:xfrm rot="12412212">
            <a:off x="2129448" y="2668133"/>
            <a:ext cx="800256" cy="40253"/>
          </a:xfrm>
          <a:custGeom>
            <a:avLst/>
            <a:gdLst/>
            <a:ahLst/>
            <a:cxnLst/>
            <a:rect l="0" t="0" r="0" b="0"/>
            <a:pathLst>
              <a:path>
                <a:moveTo>
                  <a:pt x="0" y="20126"/>
                </a:moveTo>
                <a:lnTo>
                  <a:pt x="800256" y="20126"/>
                </a:lnTo>
              </a:path>
            </a:pathLst>
          </a:custGeom>
          <a:noFill/>
          <a:ln>
            <a:solidFill>
              <a:srgbClr val="00CC00"/>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7" name="Oval 16"/>
          <p:cNvSpPr/>
          <p:nvPr/>
        </p:nvSpPr>
        <p:spPr>
          <a:xfrm>
            <a:off x="2569353" y="1631106"/>
            <a:ext cx="4136247" cy="4236295"/>
          </a:xfrm>
          <a:prstGeom prst="ellipse">
            <a:avLst/>
          </a:prstGeom>
          <a:blipFill rotWithShape="0">
            <a:blip r:embed="rId3" cstate="prin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8" name="Freeform 17"/>
          <p:cNvSpPr/>
          <p:nvPr/>
        </p:nvSpPr>
        <p:spPr>
          <a:xfrm>
            <a:off x="6629401" y="1295400"/>
            <a:ext cx="2286000" cy="2362200"/>
          </a:xfrm>
          <a:custGeom>
            <a:avLst/>
            <a:gdLst>
              <a:gd name="connsiteX0" fmla="*/ 0 w 2230951"/>
              <a:gd name="connsiteY0" fmla="*/ 1027353 h 2054705"/>
              <a:gd name="connsiteX1" fmla="*/ 359793 w 2230951"/>
              <a:gd name="connsiteY1" fmla="*/ 271669 h 2054705"/>
              <a:gd name="connsiteX2" fmla="*/ 1115478 w 2230951"/>
              <a:gd name="connsiteY2" fmla="*/ 1 h 2054705"/>
              <a:gd name="connsiteX3" fmla="*/ 1871162 w 2230951"/>
              <a:gd name="connsiteY3" fmla="*/ 271671 h 2054705"/>
              <a:gd name="connsiteX4" fmla="*/ 2230952 w 2230951"/>
              <a:gd name="connsiteY4" fmla="*/ 1027356 h 2054705"/>
              <a:gd name="connsiteX5" fmla="*/ 1871160 w 2230951"/>
              <a:gd name="connsiteY5" fmla="*/ 1783041 h 2054705"/>
              <a:gd name="connsiteX6" fmla="*/ 1115475 w 2230951"/>
              <a:gd name="connsiteY6" fmla="*/ 2054709 h 2054705"/>
              <a:gd name="connsiteX7" fmla="*/ 359790 w 2230951"/>
              <a:gd name="connsiteY7" fmla="*/ 1783040 h 2054705"/>
              <a:gd name="connsiteX8" fmla="*/ -1 w 2230951"/>
              <a:gd name="connsiteY8" fmla="*/ 1027355 h 2054705"/>
              <a:gd name="connsiteX9" fmla="*/ 0 w 2230951"/>
              <a:gd name="connsiteY9" fmla="*/ 1027353 h 2054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30951" h="2054705">
                <a:moveTo>
                  <a:pt x="0" y="1027353"/>
                </a:moveTo>
                <a:cubicBezTo>
                  <a:pt x="0" y="740219"/>
                  <a:pt x="130471" y="466189"/>
                  <a:pt x="359793" y="271669"/>
                </a:cubicBezTo>
                <a:cubicBezTo>
                  <a:pt x="565742" y="96975"/>
                  <a:pt x="835491" y="1"/>
                  <a:pt x="1115478" y="1"/>
                </a:cubicBezTo>
                <a:cubicBezTo>
                  <a:pt x="1395465" y="1"/>
                  <a:pt x="1665214" y="96976"/>
                  <a:pt x="1871162" y="271671"/>
                </a:cubicBezTo>
                <a:cubicBezTo>
                  <a:pt x="2100484" y="466191"/>
                  <a:pt x="2230953" y="740223"/>
                  <a:pt x="2230952" y="1027356"/>
                </a:cubicBezTo>
                <a:cubicBezTo>
                  <a:pt x="2230952" y="1314490"/>
                  <a:pt x="2100482" y="1588521"/>
                  <a:pt x="1871160" y="1783041"/>
                </a:cubicBezTo>
                <a:cubicBezTo>
                  <a:pt x="1665211" y="1957735"/>
                  <a:pt x="1395463" y="2054710"/>
                  <a:pt x="1115475" y="2054709"/>
                </a:cubicBezTo>
                <a:cubicBezTo>
                  <a:pt x="835488" y="2054709"/>
                  <a:pt x="565739" y="1957734"/>
                  <a:pt x="359790" y="1783040"/>
                </a:cubicBezTo>
                <a:cubicBezTo>
                  <a:pt x="130468" y="1588520"/>
                  <a:pt x="-1" y="1314489"/>
                  <a:pt x="-1" y="1027355"/>
                </a:cubicBezTo>
                <a:cubicBezTo>
                  <a:pt x="-1" y="1027354"/>
                  <a:pt x="0" y="1027354"/>
                  <a:pt x="0" y="1027353"/>
                </a:cubicBezTo>
                <a:close/>
              </a:path>
            </a:pathLst>
          </a:custGeom>
          <a:solidFill>
            <a:srgbClr val="00CC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39415" tIns="313604" rIns="339415" bIns="313604" numCol="1" spcCol="1270" anchor="ctr" anchorCtr="0">
            <a:noAutofit/>
          </a:bodyPr>
          <a:lstStyle/>
          <a:p>
            <a:pPr lvl="0" algn="ctr" defTabSz="889000" rtl="0">
              <a:lnSpc>
                <a:spcPct val="90000"/>
              </a:lnSpc>
              <a:spcBef>
                <a:spcPct val="0"/>
              </a:spcBef>
              <a:spcAft>
                <a:spcPct val="35000"/>
              </a:spcAft>
            </a:pPr>
            <a:r>
              <a:rPr lang="en-US" sz="2000" b="1" kern="1200" dirty="0" smtClean="0">
                <a:solidFill>
                  <a:schemeClr val="bg1"/>
                </a:solidFill>
                <a:latin typeface="Century Gothic" pitchFamily="34" charset="0"/>
              </a:rPr>
              <a:t>Reduces lawn mower damage</a:t>
            </a:r>
            <a:endParaRPr lang="en-US" sz="2000" b="1" kern="1200" dirty="0">
              <a:solidFill>
                <a:schemeClr val="bg1"/>
              </a:solidFill>
              <a:latin typeface="Century Gothic" pitchFamily="34" charset="0"/>
            </a:endParaRPr>
          </a:p>
        </p:txBody>
      </p:sp>
      <p:sp>
        <p:nvSpPr>
          <p:cNvPr id="19" name="Freeform 18"/>
          <p:cNvSpPr/>
          <p:nvPr/>
        </p:nvSpPr>
        <p:spPr>
          <a:xfrm>
            <a:off x="304800" y="1329476"/>
            <a:ext cx="2277247" cy="2328124"/>
          </a:xfrm>
          <a:custGeom>
            <a:avLst/>
            <a:gdLst>
              <a:gd name="connsiteX0" fmla="*/ 0 w 2277247"/>
              <a:gd name="connsiteY0" fmla="*/ 1164062 h 2328124"/>
              <a:gd name="connsiteX1" fmla="*/ 324652 w 2277247"/>
              <a:gd name="connsiteY1" fmla="*/ 350089 h 2328124"/>
              <a:gd name="connsiteX2" fmla="*/ 1138626 w 2277247"/>
              <a:gd name="connsiteY2" fmla="*/ 2 h 2328124"/>
              <a:gd name="connsiteX3" fmla="*/ 1952599 w 2277247"/>
              <a:gd name="connsiteY3" fmla="*/ 350092 h 2328124"/>
              <a:gd name="connsiteX4" fmla="*/ 2277248 w 2277247"/>
              <a:gd name="connsiteY4" fmla="*/ 1164066 h 2328124"/>
              <a:gd name="connsiteX5" fmla="*/ 1952597 w 2277247"/>
              <a:gd name="connsiteY5" fmla="*/ 1978040 h 2328124"/>
              <a:gd name="connsiteX6" fmla="*/ 1138623 w 2277247"/>
              <a:gd name="connsiteY6" fmla="*/ 2328128 h 2328124"/>
              <a:gd name="connsiteX7" fmla="*/ 324650 w 2277247"/>
              <a:gd name="connsiteY7" fmla="*/ 1978039 h 2328124"/>
              <a:gd name="connsiteX8" fmla="*/ 0 w 2277247"/>
              <a:gd name="connsiteY8" fmla="*/ 1164065 h 2328124"/>
              <a:gd name="connsiteX9" fmla="*/ 0 w 2277247"/>
              <a:gd name="connsiteY9" fmla="*/ 1164062 h 2328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7247" h="2328124">
                <a:moveTo>
                  <a:pt x="0" y="1164062"/>
                </a:moveTo>
                <a:cubicBezTo>
                  <a:pt x="0" y="859787"/>
                  <a:pt x="116536" y="567607"/>
                  <a:pt x="324652" y="350089"/>
                </a:cubicBezTo>
                <a:cubicBezTo>
                  <a:pt x="538863" y="126200"/>
                  <a:pt x="832283" y="1"/>
                  <a:pt x="1138626" y="2"/>
                </a:cubicBezTo>
                <a:cubicBezTo>
                  <a:pt x="1444969" y="2"/>
                  <a:pt x="1738388" y="126202"/>
                  <a:pt x="1952599" y="350092"/>
                </a:cubicBezTo>
                <a:cubicBezTo>
                  <a:pt x="2160714" y="567611"/>
                  <a:pt x="2277249" y="859791"/>
                  <a:pt x="2277248" y="1164066"/>
                </a:cubicBezTo>
                <a:cubicBezTo>
                  <a:pt x="2277248" y="1468341"/>
                  <a:pt x="2160713" y="1760521"/>
                  <a:pt x="1952597" y="1978040"/>
                </a:cubicBezTo>
                <a:cubicBezTo>
                  <a:pt x="1738386" y="2201929"/>
                  <a:pt x="1444966" y="2328129"/>
                  <a:pt x="1138623" y="2328128"/>
                </a:cubicBezTo>
                <a:cubicBezTo>
                  <a:pt x="832280" y="2328128"/>
                  <a:pt x="538860" y="2201928"/>
                  <a:pt x="324650" y="1978039"/>
                </a:cubicBezTo>
                <a:cubicBezTo>
                  <a:pt x="116535" y="1760520"/>
                  <a:pt x="0" y="1468340"/>
                  <a:pt x="0" y="1164065"/>
                </a:cubicBezTo>
                <a:lnTo>
                  <a:pt x="0" y="1164062"/>
                </a:lnTo>
                <a:close/>
              </a:path>
            </a:pathLst>
          </a:custGeom>
          <a:solidFill>
            <a:srgbClr val="00CC00"/>
          </a:solidFill>
          <a:ln>
            <a:solidFill>
              <a:srgbClr val="00CC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46195" tIns="353646" rIns="346195" bIns="353646" numCol="1" spcCol="1270" anchor="ctr" anchorCtr="0">
            <a:noAutofit/>
          </a:bodyPr>
          <a:lstStyle/>
          <a:p>
            <a:pPr lvl="0" algn="ctr" defTabSz="889000">
              <a:lnSpc>
                <a:spcPct val="90000"/>
              </a:lnSpc>
              <a:spcBef>
                <a:spcPct val="0"/>
              </a:spcBef>
              <a:spcAft>
                <a:spcPct val="35000"/>
              </a:spcAft>
            </a:pPr>
            <a:r>
              <a:rPr lang="en-US" sz="2000" b="1" dirty="0" smtClean="0">
                <a:solidFill>
                  <a:schemeClr val="bg1"/>
                </a:solidFill>
                <a:latin typeface="Century Gothic" pitchFamily="34" charset="0"/>
              </a:rPr>
              <a:t>Moderates soil temperature</a:t>
            </a:r>
          </a:p>
        </p:txBody>
      </p:sp>
      <p:sp>
        <p:nvSpPr>
          <p:cNvPr id="20" name="Freeform 19"/>
          <p:cNvSpPr/>
          <p:nvPr/>
        </p:nvSpPr>
        <p:spPr>
          <a:xfrm>
            <a:off x="6689234" y="3999151"/>
            <a:ext cx="2226166" cy="2250749"/>
          </a:xfrm>
          <a:custGeom>
            <a:avLst/>
            <a:gdLst>
              <a:gd name="connsiteX0" fmla="*/ 0 w 2226166"/>
              <a:gd name="connsiteY0" fmla="*/ 1125375 h 2250749"/>
              <a:gd name="connsiteX1" fmla="*/ 321706 w 2226166"/>
              <a:gd name="connsiteY1" fmla="*/ 333997 h 2250749"/>
              <a:gd name="connsiteX2" fmla="*/ 1113085 w 2226166"/>
              <a:gd name="connsiteY2" fmla="*/ 2 h 2250749"/>
              <a:gd name="connsiteX3" fmla="*/ 1904463 w 2226166"/>
              <a:gd name="connsiteY3" fmla="*/ 334000 h 2250749"/>
              <a:gd name="connsiteX4" fmla="*/ 2226166 w 2226166"/>
              <a:gd name="connsiteY4" fmla="*/ 1125379 h 2250749"/>
              <a:gd name="connsiteX5" fmla="*/ 1904461 w 2226166"/>
              <a:gd name="connsiteY5" fmla="*/ 1916758 h 2250749"/>
              <a:gd name="connsiteX6" fmla="*/ 1113082 w 2226166"/>
              <a:gd name="connsiteY6" fmla="*/ 2250754 h 2250749"/>
              <a:gd name="connsiteX7" fmla="*/ 321703 w 2226166"/>
              <a:gd name="connsiteY7" fmla="*/ 1916757 h 2250749"/>
              <a:gd name="connsiteX8" fmla="*/ -1 w 2226166"/>
              <a:gd name="connsiteY8" fmla="*/ 1125378 h 2250749"/>
              <a:gd name="connsiteX9" fmla="*/ 0 w 2226166"/>
              <a:gd name="connsiteY9" fmla="*/ 1125375 h 2250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26166" h="2250749">
                <a:moveTo>
                  <a:pt x="0" y="1125375"/>
                </a:moveTo>
                <a:cubicBezTo>
                  <a:pt x="0" y="829048"/>
                  <a:pt x="115600" y="544679"/>
                  <a:pt x="321706" y="333997"/>
                </a:cubicBezTo>
                <a:cubicBezTo>
                  <a:pt x="530790" y="120270"/>
                  <a:pt x="815759" y="1"/>
                  <a:pt x="1113085" y="2"/>
                </a:cubicBezTo>
                <a:cubicBezTo>
                  <a:pt x="1410412" y="2"/>
                  <a:pt x="1695380" y="120272"/>
                  <a:pt x="1904463" y="334000"/>
                </a:cubicBezTo>
                <a:cubicBezTo>
                  <a:pt x="2110568" y="544683"/>
                  <a:pt x="2226167" y="829052"/>
                  <a:pt x="2226166" y="1125379"/>
                </a:cubicBezTo>
                <a:cubicBezTo>
                  <a:pt x="2226166" y="1421706"/>
                  <a:pt x="2110567" y="1706075"/>
                  <a:pt x="1904461" y="1916758"/>
                </a:cubicBezTo>
                <a:cubicBezTo>
                  <a:pt x="1695377" y="2130485"/>
                  <a:pt x="1410409" y="2250754"/>
                  <a:pt x="1113082" y="2250754"/>
                </a:cubicBezTo>
                <a:cubicBezTo>
                  <a:pt x="815755" y="2250754"/>
                  <a:pt x="530787" y="2130485"/>
                  <a:pt x="321703" y="1916757"/>
                </a:cubicBezTo>
                <a:cubicBezTo>
                  <a:pt x="115598" y="1706074"/>
                  <a:pt x="-1" y="1421705"/>
                  <a:pt x="-1" y="1125378"/>
                </a:cubicBezTo>
                <a:cubicBezTo>
                  <a:pt x="-1" y="1125377"/>
                  <a:pt x="0" y="1125376"/>
                  <a:pt x="0" y="1125375"/>
                </a:cubicBezTo>
                <a:close/>
              </a:path>
            </a:pathLst>
          </a:custGeom>
          <a:solidFill>
            <a:srgbClr val="00CC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38715" tIns="342314" rIns="338715" bIns="342314" numCol="1" spcCol="1270" anchor="ctr" anchorCtr="0">
            <a:noAutofit/>
          </a:bodyPr>
          <a:lstStyle/>
          <a:p>
            <a:pPr algn="ctr" defTabSz="889000">
              <a:lnSpc>
                <a:spcPct val="90000"/>
              </a:lnSpc>
              <a:spcBef>
                <a:spcPct val="0"/>
              </a:spcBef>
              <a:spcAft>
                <a:spcPct val="35000"/>
              </a:spcAft>
            </a:pPr>
            <a:r>
              <a:rPr lang="en-US" sz="2000" b="1" dirty="0" smtClean="0">
                <a:solidFill>
                  <a:schemeClr val="bg1"/>
                </a:solidFill>
                <a:latin typeface="Century Gothic" pitchFamily="34" charset="0"/>
              </a:rPr>
              <a:t>Releases nutrients into soil</a:t>
            </a:r>
          </a:p>
        </p:txBody>
      </p:sp>
      <p:sp>
        <p:nvSpPr>
          <p:cNvPr id="21" name="Freeform 20"/>
          <p:cNvSpPr/>
          <p:nvPr/>
        </p:nvSpPr>
        <p:spPr>
          <a:xfrm>
            <a:off x="304807" y="4038600"/>
            <a:ext cx="2285993" cy="2209800"/>
          </a:xfrm>
          <a:custGeom>
            <a:avLst/>
            <a:gdLst>
              <a:gd name="connsiteX0" fmla="*/ 0 w 2267497"/>
              <a:gd name="connsiteY0" fmla="*/ 1041307 h 2082614"/>
              <a:gd name="connsiteX1" fmla="*/ 366833 w 2267497"/>
              <a:gd name="connsiteY1" fmla="*/ 274390 h 2082614"/>
              <a:gd name="connsiteX2" fmla="*/ 1133751 w 2267497"/>
              <a:gd name="connsiteY2" fmla="*/ 1 h 2082614"/>
              <a:gd name="connsiteX3" fmla="*/ 1900668 w 2267497"/>
              <a:gd name="connsiteY3" fmla="*/ 274392 h 2082614"/>
              <a:gd name="connsiteX4" fmla="*/ 2267499 w 2267497"/>
              <a:gd name="connsiteY4" fmla="*/ 1041310 h 2082614"/>
              <a:gd name="connsiteX5" fmla="*/ 1900667 w 2267497"/>
              <a:gd name="connsiteY5" fmla="*/ 1808227 h 2082614"/>
              <a:gd name="connsiteX6" fmla="*/ 1133750 w 2267497"/>
              <a:gd name="connsiteY6" fmla="*/ 2082617 h 2082614"/>
              <a:gd name="connsiteX7" fmla="*/ 366833 w 2267497"/>
              <a:gd name="connsiteY7" fmla="*/ 1808226 h 2082614"/>
              <a:gd name="connsiteX8" fmla="*/ 2 w 2267497"/>
              <a:gd name="connsiteY8" fmla="*/ 1041308 h 2082614"/>
              <a:gd name="connsiteX9" fmla="*/ 0 w 2267497"/>
              <a:gd name="connsiteY9" fmla="*/ 1041307 h 208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67497" h="2082614">
                <a:moveTo>
                  <a:pt x="0" y="1041307"/>
                </a:moveTo>
                <a:cubicBezTo>
                  <a:pt x="0" y="749775"/>
                  <a:pt x="133060" y="471595"/>
                  <a:pt x="366833" y="274390"/>
                </a:cubicBezTo>
                <a:cubicBezTo>
                  <a:pt x="576024" y="97922"/>
                  <a:pt x="849714" y="1"/>
                  <a:pt x="1133751" y="1"/>
                </a:cubicBezTo>
                <a:cubicBezTo>
                  <a:pt x="1417787" y="1"/>
                  <a:pt x="1691477" y="97923"/>
                  <a:pt x="1900668" y="274392"/>
                </a:cubicBezTo>
                <a:cubicBezTo>
                  <a:pt x="2134440" y="471597"/>
                  <a:pt x="2267499" y="749778"/>
                  <a:pt x="2267499" y="1041310"/>
                </a:cubicBezTo>
                <a:cubicBezTo>
                  <a:pt x="2267499" y="1332842"/>
                  <a:pt x="2134439" y="1611023"/>
                  <a:pt x="1900667" y="1808227"/>
                </a:cubicBezTo>
                <a:cubicBezTo>
                  <a:pt x="1691476" y="1984695"/>
                  <a:pt x="1417786" y="2082617"/>
                  <a:pt x="1133750" y="2082617"/>
                </a:cubicBezTo>
                <a:cubicBezTo>
                  <a:pt x="849714" y="2082617"/>
                  <a:pt x="576024" y="1984695"/>
                  <a:pt x="366833" y="1808226"/>
                </a:cubicBezTo>
                <a:cubicBezTo>
                  <a:pt x="133061" y="1611021"/>
                  <a:pt x="1" y="1332840"/>
                  <a:pt x="2" y="1041308"/>
                </a:cubicBezTo>
                <a:cubicBezTo>
                  <a:pt x="1" y="1041308"/>
                  <a:pt x="1" y="1041307"/>
                  <a:pt x="0" y="1041307"/>
                </a:cubicBezTo>
                <a:close/>
              </a:path>
            </a:pathLst>
          </a:custGeom>
          <a:solidFill>
            <a:srgbClr val="00CC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44767" tIns="317692" rIns="344767" bIns="317692" numCol="1" spcCol="1270" anchor="ctr" anchorCtr="0">
            <a:noAutofit/>
          </a:bodyPr>
          <a:lstStyle/>
          <a:p>
            <a:pPr algn="ctr" defTabSz="889000">
              <a:lnSpc>
                <a:spcPct val="90000"/>
              </a:lnSpc>
              <a:spcBef>
                <a:spcPct val="0"/>
              </a:spcBef>
              <a:spcAft>
                <a:spcPct val="35000"/>
              </a:spcAft>
            </a:pPr>
            <a:r>
              <a:rPr lang="en-US" sz="2000" b="1" dirty="0" smtClean="0">
                <a:solidFill>
                  <a:schemeClr val="bg1"/>
                </a:solidFill>
                <a:latin typeface="Century Gothic" pitchFamily="34" charset="0"/>
              </a:rPr>
              <a:t>Keeps weeds and grass  from competing with young trees</a:t>
            </a:r>
          </a:p>
        </p:txBody>
      </p:sp>
      <p:pic>
        <p:nvPicPr>
          <p:cNvPr id="22" name="Picture 4" descr="planting_33"/>
          <p:cNvPicPr>
            <a:picLocks noChangeAspect="1" noChangeArrowheads="1"/>
          </p:cNvPicPr>
          <p:nvPr/>
        </p:nvPicPr>
        <p:blipFill>
          <a:blip r:embed="rId4" cstate="print">
            <a:lum bright="-6000" contrast="30000"/>
          </a:blip>
          <a:srcRect/>
          <a:stretch>
            <a:fillRect/>
          </a:stretch>
        </p:blipFill>
        <p:spPr>
          <a:xfrm>
            <a:off x="2895600" y="1385052"/>
            <a:ext cx="3471219" cy="5320548"/>
          </a:xfrm>
          <a:prstGeom prst="rect">
            <a:avLst/>
          </a:prstGeom>
          <a:noFill/>
          <a:ln/>
        </p:spPr>
      </p:pic>
      <p:sp>
        <p:nvSpPr>
          <p:cNvPr id="25" name="Title 1"/>
          <p:cNvSpPr txBox="1">
            <a:spLocks/>
          </p:cNvSpPr>
          <p:nvPr/>
        </p:nvSpPr>
        <p:spPr>
          <a:xfrm>
            <a:off x="0" y="-95250"/>
            <a:ext cx="9144000" cy="1219200"/>
          </a:xfrm>
          <a:prstGeom prst="rect">
            <a:avLst/>
          </a:prstGeom>
          <a:noFill/>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3600" b="1" dirty="0" smtClean="0">
                <a:solidFill>
                  <a:schemeClr val="tx1">
                    <a:lumMod val="65000"/>
                    <a:lumOff val="35000"/>
                  </a:schemeClr>
                </a:solidFill>
                <a:latin typeface="Century Gothic"/>
                <a:ea typeface="+mj-ea"/>
                <a:cs typeface="Century Gothic"/>
              </a:rPr>
              <a:t>Mulch Is a Must!  It….</a:t>
            </a:r>
            <a:endParaRPr lang="en-US" sz="3600" b="1" dirty="0">
              <a:solidFill>
                <a:schemeClr val="tx1">
                  <a:lumMod val="65000"/>
                  <a:lumOff val="35000"/>
                </a:schemeClr>
              </a:solidFill>
              <a:latin typeface="Century Gothic"/>
              <a:ea typeface="+mj-ea"/>
              <a:cs typeface="Century Gothic"/>
            </a:endParaRPr>
          </a:p>
        </p:txBody>
      </p:sp>
      <p:sp>
        <p:nvSpPr>
          <p:cNvPr id="26" name="Rectangle 25"/>
          <p:cNvSpPr/>
          <p:nvPr/>
        </p:nvSpPr>
        <p:spPr>
          <a:xfrm>
            <a:off x="4407532" y="3244334"/>
            <a:ext cx="328936" cy="369332"/>
          </a:xfrm>
          <a:prstGeom prst="rect">
            <a:avLst/>
          </a:prstGeom>
        </p:spPr>
        <p:txBody>
          <a:bodyPr wrap="none">
            <a:spAutoFit/>
          </a:bodyPr>
          <a:lstStyle/>
          <a:p>
            <a:r>
              <a:rPr lang="en-US" dirty="0" smtClean="0">
                <a:solidFill>
                  <a:schemeClr val="bg1"/>
                </a:solidFill>
              </a:rPr>
              <a:t>H</a:t>
            </a:r>
            <a:endParaRPr lang="en-US" dirty="0"/>
          </a:p>
        </p:txBody>
      </p:sp>
      <p:cxnSp>
        <p:nvCxnSpPr>
          <p:cNvPr id="23" name="Straight Connector 22"/>
          <p:cNvCxnSpPr/>
          <p:nvPr/>
        </p:nvCxnSpPr>
        <p:spPr>
          <a:xfrm>
            <a:off x="463344" y="815769"/>
            <a:ext cx="8566968" cy="0"/>
          </a:xfrm>
          <a:prstGeom prst="line">
            <a:avLst/>
          </a:prstGeom>
          <a:ln w="12700">
            <a:solidFill>
              <a:srgbClr val="92D050"/>
            </a:solidFill>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41288"/>
            <a:ext cx="8229600" cy="1143000"/>
          </a:xfrm>
        </p:spPr>
        <p:txBody>
          <a:bodyPr>
            <a:normAutofit/>
          </a:bodyPr>
          <a:lstStyle/>
          <a:p>
            <a:r>
              <a:rPr lang="en-US" sz="3600" b="1" dirty="0" err="1" smtClean="0">
                <a:solidFill>
                  <a:schemeClr val="tx1">
                    <a:lumMod val="65000"/>
                    <a:lumOff val="35000"/>
                  </a:schemeClr>
                </a:solidFill>
                <a:latin typeface="Century Gothic" pitchFamily="34" charset="0"/>
              </a:rPr>
              <a:t>Lookin</a:t>
            </a:r>
            <a:r>
              <a:rPr lang="en-US" sz="3600" b="1" dirty="0" smtClean="0">
                <a:solidFill>
                  <a:schemeClr val="tx1">
                    <a:lumMod val="65000"/>
                    <a:lumOff val="35000"/>
                  </a:schemeClr>
                </a:solidFill>
                <a:latin typeface="Century Gothic" pitchFamily="34" charset="0"/>
              </a:rPr>
              <a:t>’ Good?</a:t>
            </a:r>
            <a:endParaRPr lang="en-US" sz="3600" b="1" dirty="0">
              <a:solidFill>
                <a:schemeClr val="tx1">
                  <a:lumMod val="65000"/>
                  <a:lumOff val="35000"/>
                </a:schemeClr>
              </a:solidFill>
              <a:latin typeface="Century Gothic" pitchFamily="34" charset="0"/>
            </a:endParaRPr>
          </a:p>
        </p:txBody>
      </p:sp>
      <p:pic>
        <p:nvPicPr>
          <p:cNvPr id="7" name="Content Placeholder 6" descr="planting_18"/>
          <p:cNvPicPr>
            <a:picLocks noGrp="1" noChangeAspect="1" noChangeArrowheads="1"/>
          </p:cNvPicPr>
          <p:nvPr>
            <p:ph idx="1"/>
          </p:nvPr>
        </p:nvPicPr>
        <p:blipFill>
          <a:blip r:embed="rId3" cstate="print">
            <a:lum bright="-12000" contrast="6000"/>
          </a:blip>
          <a:stretch>
            <a:fillRect/>
          </a:stretch>
        </p:blipFill>
        <p:spPr>
          <a:xfrm>
            <a:off x="457200" y="1074206"/>
            <a:ext cx="5589661" cy="3663047"/>
          </a:xfrm>
          <a:prstGeom prst="rect">
            <a:avLst/>
          </a:prstGeom>
          <a:noFill/>
          <a:ln/>
        </p:spPr>
      </p:pic>
      <p:pic>
        <p:nvPicPr>
          <p:cNvPr id="6" name="Picture 3" descr="planting_5"/>
          <p:cNvPicPr>
            <a:picLocks noChangeAspect="1" noChangeArrowheads="1"/>
          </p:cNvPicPr>
          <p:nvPr/>
        </p:nvPicPr>
        <p:blipFill>
          <a:blip r:embed="rId4" cstate="print">
            <a:lum bright="-12000" contrast="24000"/>
          </a:blip>
          <a:srcRect l="22499" r="30833" b="4445"/>
          <a:stretch>
            <a:fillRect/>
          </a:stretch>
        </p:blipFill>
        <p:spPr bwMode="auto">
          <a:xfrm>
            <a:off x="5390146" y="1349628"/>
            <a:ext cx="3753853" cy="5508371"/>
          </a:xfrm>
          <a:prstGeom prst="rect">
            <a:avLst/>
          </a:prstGeom>
          <a:noFill/>
          <a:ln w="9525">
            <a:noFill/>
            <a:miter lim="800000"/>
            <a:headEnd/>
            <a:tailEnd/>
          </a:ln>
        </p:spPr>
      </p:pic>
      <p:cxnSp>
        <p:nvCxnSpPr>
          <p:cNvPr id="5" name="Straight Connector 4"/>
          <p:cNvCxnSpPr/>
          <p:nvPr/>
        </p:nvCxnSpPr>
        <p:spPr>
          <a:xfrm>
            <a:off x="463344" y="815769"/>
            <a:ext cx="8566968" cy="0"/>
          </a:xfrm>
          <a:prstGeom prst="line">
            <a:avLst/>
          </a:prstGeom>
          <a:ln w="12700">
            <a:solidFill>
              <a:srgbClr val="92D050"/>
            </a:solidFill>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Grp="1" noChangeArrowheads="1"/>
          </p:cNvSpPr>
          <p:nvPr>
            <p:ph type="title"/>
          </p:nvPr>
        </p:nvSpPr>
        <p:spPr>
          <a:xfrm>
            <a:off x="438150" y="93663"/>
            <a:ext cx="8229600" cy="1143000"/>
          </a:xfrm>
        </p:spPr>
        <p:txBody>
          <a:bodyPr/>
          <a:lstStyle/>
          <a:p>
            <a:r>
              <a:rPr lang="en-US" dirty="0"/>
              <a:t> </a:t>
            </a:r>
            <a:r>
              <a:rPr lang="en-US" sz="3600" b="1" dirty="0">
                <a:solidFill>
                  <a:schemeClr val="tx1">
                    <a:lumMod val="65000"/>
                    <a:lumOff val="35000"/>
                  </a:schemeClr>
                </a:solidFill>
                <a:latin typeface="Century Gothic" pitchFamily="34" charset="0"/>
              </a:rPr>
              <a:t>Water</a:t>
            </a:r>
          </a:p>
        </p:txBody>
      </p:sp>
      <p:pic>
        <p:nvPicPr>
          <p:cNvPr id="153603" name="Picture 3" descr="Tree Tenders 03"/>
          <p:cNvPicPr>
            <a:picLocks noGrp="1" noChangeAspect="1" noChangeArrowheads="1"/>
          </p:cNvPicPr>
          <p:nvPr>
            <p:ph idx="1"/>
          </p:nvPr>
        </p:nvPicPr>
        <p:blipFill>
          <a:blip r:embed="rId3" cstate="print">
            <a:lum contrast="6000"/>
          </a:blip>
          <a:stretch>
            <a:fillRect/>
          </a:stretch>
        </p:blipFill>
        <p:spPr>
          <a:xfrm>
            <a:off x="998982" y="1407986"/>
            <a:ext cx="3544142" cy="5231181"/>
          </a:xfrm>
          <a:prstGeom prst="rect">
            <a:avLst/>
          </a:prstGeom>
          <a:noFill/>
          <a:ln>
            <a:solidFill>
              <a:schemeClr val="tx1"/>
            </a:solidFill>
          </a:ln>
        </p:spPr>
      </p:pic>
      <p:sp>
        <p:nvSpPr>
          <p:cNvPr id="153604" name="Text Box 4"/>
          <p:cNvSpPr txBox="1">
            <a:spLocks noChangeArrowheads="1"/>
          </p:cNvSpPr>
          <p:nvPr/>
        </p:nvSpPr>
        <p:spPr bwMode="auto">
          <a:xfrm>
            <a:off x="4953000" y="1222692"/>
            <a:ext cx="4321629" cy="1631216"/>
          </a:xfrm>
          <a:prstGeom prst="rect">
            <a:avLst/>
          </a:prstGeom>
          <a:noFill/>
          <a:ln w="9525">
            <a:noFill/>
            <a:miter lim="800000"/>
            <a:headEnd/>
            <a:tailEnd/>
          </a:ln>
          <a:effectLst/>
        </p:spPr>
        <p:txBody>
          <a:bodyPr wrap="square">
            <a:spAutoFit/>
          </a:bodyPr>
          <a:lstStyle/>
          <a:p>
            <a:pPr>
              <a:spcBef>
                <a:spcPct val="0"/>
              </a:spcBef>
              <a:buFont typeface="Arial" pitchFamily="34" charset="0"/>
              <a:buChar char="•"/>
            </a:pPr>
            <a:r>
              <a:rPr lang="en-US" sz="2800" dirty="0" smtClean="0">
                <a:latin typeface="Century Gothic" pitchFamily="34" charset="0"/>
                <a:ea typeface="+mj-ea"/>
                <a:cs typeface="+mj-cs"/>
              </a:rPr>
              <a:t> </a:t>
            </a:r>
            <a:r>
              <a:rPr lang="en-US" sz="2400" dirty="0" smtClean="0">
                <a:ea typeface="+mj-ea"/>
                <a:cs typeface="+mj-cs"/>
              </a:rPr>
              <a:t>15-20 gallons applied all at one time each week</a:t>
            </a:r>
          </a:p>
          <a:p>
            <a:pPr>
              <a:spcBef>
                <a:spcPct val="0"/>
              </a:spcBef>
            </a:pPr>
            <a:endParaRPr lang="en-US" sz="2400" dirty="0" smtClean="0">
              <a:ea typeface="+mj-ea"/>
              <a:cs typeface="+mj-cs"/>
            </a:endParaRPr>
          </a:p>
          <a:p>
            <a:pPr>
              <a:spcBef>
                <a:spcPct val="0"/>
              </a:spcBef>
              <a:buFont typeface="Arial" pitchFamily="34" charset="0"/>
              <a:buChar char="•"/>
            </a:pPr>
            <a:r>
              <a:rPr lang="en-US" sz="2400" dirty="0" smtClean="0">
                <a:ea typeface="+mj-ea"/>
                <a:cs typeface="+mj-cs"/>
              </a:rPr>
              <a:t>  Slow </a:t>
            </a:r>
            <a:r>
              <a:rPr lang="en-US" sz="2400" dirty="0">
                <a:ea typeface="+mj-ea"/>
                <a:cs typeface="+mj-cs"/>
              </a:rPr>
              <a:t>and </a:t>
            </a:r>
            <a:r>
              <a:rPr lang="en-US" sz="2400" dirty="0" smtClean="0">
                <a:ea typeface="+mj-ea"/>
                <a:cs typeface="+mj-cs"/>
              </a:rPr>
              <a:t>deep watering</a:t>
            </a:r>
            <a:endParaRPr lang="en-US" sz="2400" dirty="0">
              <a:ea typeface="+mj-ea"/>
              <a:cs typeface="+mj-cs"/>
            </a:endParaRPr>
          </a:p>
        </p:txBody>
      </p:sp>
      <p:pic>
        <p:nvPicPr>
          <p:cNvPr id="470018" name="Picture 2" descr="C:\Users\bvanclief\Desktop\gator bag.jpg"/>
          <p:cNvPicPr>
            <a:picLocks noChangeAspect="1" noChangeArrowheads="1"/>
          </p:cNvPicPr>
          <p:nvPr/>
        </p:nvPicPr>
        <p:blipFill>
          <a:blip r:embed="rId4"/>
          <a:srcRect/>
          <a:stretch>
            <a:fillRect/>
          </a:stretch>
        </p:blipFill>
        <p:spPr bwMode="auto">
          <a:xfrm>
            <a:off x="5234360" y="3332220"/>
            <a:ext cx="3057445" cy="2293084"/>
          </a:xfrm>
          <a:prstGeom prst="rect">
            <a:avLst/>
          </a:prstGeom>
          <a:noFill/>
        </p:spPr>
      </p:pic>
      <p:cxnSp>
        <p:nvCxnSpPr>
          <p:cNvPr id="6" name="Straight Connector 5"/>
          <p:cNvCxnSpPr/>
          <p:nvPr/>
        </p:nvCxnSpPr>
        <p:spPr>
          <a:xfrm>
            <a:off x="463344" y="815769"/>
            <a:ext cx="8566968" cy="0"/>
          </a:xfrm>
          <a:prstGeom prst="line">
            <a:avLst/>
          </a:prstGeom>
          <a:ln w="12700">
            <a:solidFill>
              <a:srgbClr val="92D050"/>
            </a:solidFill>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685800" y="171450"/>
            <a:ext cx="7772400" cy="762000"/>
          </a:xfrm>
        </p:spPr>
        <p:txBody>
          <a:bodyPr/>
          <a:lstStyle/>
          <a:p>
            <a:pPr eaLnBrk="1" hangingPunct="1"/>
            <a:r>
              <a:rPr lang="en-US" altLang="en-US" sz="3600" b="1" dirty="0" smtClean="0">
                <a:solidFill>
                  <a:schemeClr val="tx1">
                    <a:lumMod val="65000"/>
                    <a:lumOff val="35000"/>
                  </a:schemeClr>
                </a:solidFill>
                <a:latin typeface="Century Gothic" pitchFamily="34" charset="0"/>
                <a:ea typeface="+mn-ea"/>
                <a:cs typeface="+mn-cs"/>
              </a:rPr>
              <a:t>Work Safely</a:t>
            </a:r>
          </a:p>
        </p:txBody>
      </p:sp>
      <p:sp>
        <p:nvSpPr>
          <p:cNvPr id="49155" name="Rectangle 3"/>
          <p:cNvSpPr>
            <a:spLocks noGrp="1" noChangeArrowheads="1"/>
          </p:cNvSpPr>
          <p:nvPr>
            <p:ph type="body" sz="half" idx="1"/>
          </p:nvPr>
        </p:nvSpPr>
        <p:spPr>
          <a:xfrm>
            <a:off x="350669" y="1358900"/>
            <a:ext cx="4791075" cy="5022850"/>
          </a:xfrm>
        </p:spPr>
        <p:txBody>
          <a:bodyPr/>
          <a:lstStyle/>
          <a:p>
            <a:pPr eaLnBrk="1" hangingPunct="1"/>
            <a:r>
              <a:rPr lang="en-US" altLang="en-US" sz="2800" dirty="0" smtClean="0"/>
              <a:t>Never work off a ladder!</a:t>
            </a:r>
          </a:p>
          <a:p>
            <a:pPr eaLnBrk="1" hangingPunct="1"/>
            <a:r>
              <a:rPr lang="en-US" altLang="en-US" sz="2800" dirty="0" smtClean="0"/>
              <a:t>Never climb trees!</a:t>
            </a:r>
          </a:p>
          <a:p>
            <a:pPr eaLnBrk="1" hangingPunct="1"/>
            <a:r>
              <a:rPr lang="en-US" altLang="en-US" sz="2800" dirty="0" smtClean="0"/>
              <a:t>Never use a chainsaw above your head!</a:t>
            </a:r>
          </a:p>
          <a:p>
            <a:pPr eaLnBrk="1" hangingPunct="1"/>
            <a:r>
              <a:rPr lang="en-US" altLang="en-US" sz="2800" dirty="0" smtClean="0"/>
              <a:t>If you can’t reach it – </a:t>
            </a:r>
            <a:br>
              <a:rPr lang="en-US" altLang="en-US" sz="2800" dirty="0" smtClean="0"/>
            </a:br>
            <a:r>
              <a:rPr lang="en-US" altLang="en-US" sz="2800" dirty="0" smtClean="0"/>
              <a:t>hire a Certified Arborist.</a:t>
            </a:r>
          </a:p>
          <a:p>
            <a:pPr eaLnBrk="1" hangingPunct="1"/>
            <a:r>
              <a:rPr lang="en-US" altLang="en-US" sz="2800" dirty="0" smtClean="0"/>
              <a:t>Never prune trees near utility lines!  Instead consult your local utility company.</a:t>
            </a:r>
          </a:p>
        </p:txBody>
      </p:sp>
      <p:pic>
        <p:nvPicPr>
          <p:cNvPr id="49156" name="Picture 4" descr="FallingOffLadder"/>
          <p:cNvPicPr>
            <a:picLocks noChangeAspect="1" noChangeArrowheads="1"/>
          </p:cNvPicPr>
          <p:nvPr/>
        </p:nvPicPr>
        <p:blipFill>
          <a:blip r:embed="rId3"/>
          <a:srcRect/>
          <a:stretch>
            <a:fillRect/>
          </a:stretch>
        </p:blipFill>
        <p:spPr bwMode="auto">
          <a:xfrm>
            <a:off x="5191125" y="1451348"/>
            <a:ext cx="3822700" cy="5211762"/>
          </a:xfrm>
          <a:prstGeom prst="rect">
            <a:avLst/>
          </a:prstGeom>
          <a:noFill/>
          <a:ln w="9525">
            <a:noFill/>
            <a:miter lim="800000"/>
            <a:headEnd/>
            <a:tailEnd/>
          </a:ln>
        </p:spPr>
      </p:pic>
      <p:sp>
        <p:nvSpPr>
          <p:cNvPr id="5" name="TextBox 4"/>
          <p:cNvSpPr txBox="1"/>
          <p:nvPr/>
        </p:nvSpPr>
        <p:spPr>
          <a:xfrm>
            <a:off x="6553610" y="6593629"/>
            <a:ext cx="2544286" cy="307777"/>
          </a:xfrm>
          <a:prstGeom prst="rect">
            <a:avLst/>
          </a:prstGeom>
          <a:noFill/>
        </p:spPr>
        <p:txBody>
          <a:bodyPr wrap="none" rtlCol="0">
            <a:spAutoFit/>
          </a:bodyPr>
          <a:lstStyle/>
          <a:p>
            <a:r>
              <a:rPr lang="en-US" sz="1400" dirty="0" smtClean="0">
                <a:latin typeface="Century Gothic" pitchFamily="34" charset="0"/>
              </a:rPr>
              <a:t>Slide credit: Vinnie Cotrone</a:t>
            </a:r>
            <a:endParaRPr lang="en-US" sz="1400" dirty="0">
              <a:latin typeface="Century Gothic" pitchFamily="34" charset="0"/>
            </a:endParaRPr>
          </a:p>
        </p:txBody>
      </p:sp>
      <p:cxnSp>
        <p:nvCxnSpPr>
          <p:cNvPr id="6" name="Straight Connector 5"/>
          <p:cNvCxnSpPr/>
          <p:nvPr/>
        </p:nvCxnSpPr>
        <p:spPr>
          <a:xfrm>
            <a:off x="463344" y="815769"/>
            <a:ext cx="8566968" cy="0"/>
          </a:xfrm>
          <a:prstGeom prst="line">
            <a:avLst/>
          </a:prstGeom>
          <a:ln w="12700">
            <a:solidFill>
              <a:srgbClr val="92D050"/>
            </a:solidFill>
          </a:ln>
        </p:spPr>
        <p:style>
          <a:lnRef idx="2">
            <a:schemeClr val="accent1"/>
          </a:lnRef>
          <a:fillRef idx="0">
            <a:schemeClr val="accent1"/>
          </a:fillRef>
          <a:effectRef idx="1">
            <a:schemeClr val="accent1"/>
          </a:effectRef>
          <a:fontRef idx="minor">
            <a:schemeClr val="tx1"/>
          </a:fontRef>
        </p:style>
      </p:cxn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3" descr="hand-pruners-01"/>
          <p:cNvPicPr>
            <a:picLocks noChangeAspect="1" noChangeArrowheads="1"/>
          </p:cNvPicPr>
          <p:nvPr/>
        </p:nvPicPr>
        <p:blipFill>
          <a:blip r:embed="rId3" cstate="print"/>
          <a:srcRect/>
          <a:stretch>
            <a:fillRect/>
          </a:stretch>
        </p:blipFill>
        <p:spPr bwMode="auto">
          <a:xfrm>
            <a:off x="1591733" y="1181100"/>
            <a:ext cx="4572000" cy="5143500"/>
          </a:xfrm>
          <a:prstGeom prst="rect">
            <a:avLst/>
          </a:prstGeom>
          <a:noFill/>
          <a:ln w="9525">
            <a:noFill/>
            <a:miter lim="800000"/>
            <a:headEnd/>
            <a:tailEnd/>
          </a:ln>
        </p:spPr>
      </p:pic>
      <p:sp>
        <p:nvSpPr>
          <p:cNvPr id="5" name="Rectangle 2"/>
          <p:cNvSpPr txBox="1">
            <a:spLocks noChangeArrowheads="1"/>
          </p:cNvSpPr>
          <p:nvPr/>
        </p:nvSpPr>
        <p:spPr bwMode="auto">
          <a:xfrm>
            <a:off x="-1327585" y="1307313"/>
            <a:ext cx="9144000" cy="762000"/>
          </a:xfrm>
          <a:prstGeom prst="rect">
            <a:avLst/>
          </a:prstGeom>
          <a:noFill/>
          <a:ln w="9525">
            <a:noFill/>
            <a:miter lim="800000"/>
            <a:headEnd/>
            <a:tailEnd/>
          </a:ln>
        </p:spPr>
        <p:txBody>
          <a:bodyPr anchor="ctr">
            <a:normAutofit/>
          </a:bodyPr>
          <a:lstStyle/>
          <a:p>
            <a:pPr algn="ctr" eaLnBrk="0" hangingPunct="0">
              <a:defRPr/>
            </a:pPr>
            <a:r>
              <a:rPr lang="en-US" sz="2800" kern="0" dirty="0" smtClean="0">
                <a:ea typeface="+mj-ea"/>
                <a:cs typeface="+mj-cs"/>
              </a:rPr>
              <a:t>Bypass Pruners </a:t>
            </a:r>
            <a:endParaRPr lang="en-US" sz="2800" kern="0" dirty="0">
              <a:ea typeface="+mj-ea"/>
              <a:cs typeface="+mj-cs"/>
            </a:endParaRPr>
          </a:p>
        </p:txBody>
      </p:sp>
      <p:sp>
        <p:nvSpPr>
          <p:cNvPr id="10" name="TextBox 9"/>
          <p:cNvSpPr txBox="1"/>
          <p:nvPr/>
        </p:nvSpPr>
        <p:spPr>
          <a:xfrm>
            <a:off x="5317067" y="4038601"/>
            <a:ext cx="3048000" cy="461665"/>
          </a:xfrm>
          <a:prstGeom prst="rect">
            <a:avLst/>
          </a:prstGeom>
          <a:noFill/>
        </p:spPr>
        <p:txBody>
          <a:bodyPr wrap="square" rtlCol="0">
            <a:spAutoFit/>
          </a:bodyPr>
          <a:lstStyle/>
          <a:p>
            <a:r>
              <a:rPr lang="en-US" sz="2400" kern="0" dirty="0" smtClean="0">
                <a:ea typeface="+mj-ea"/>
                <a:cs typeface="+mj-cs"/>
              </a:rPr>
              <a:t>Up to ½ diameter</a:t>
            </a:r>
            <a:endParaRPr lang="en-US" sz="2400" kern="0" dirty="0">
              <a:ea typeface="+mj-ea"/>
              <a:cs typeface="+mj-cs"/>
            </a:endParaRPr>
          </a:p>
        </p:txBody>
      </p:sp>
      <p:sp>
        <p:nvSpPr>
          <p:cNvPr id="6" name="TextBox 5"/>
          <p:cNvSpPr txBox="1"/>
          <p:nvPr/>
        </p:nvSpPr>
        <p:spPr>
          <a:xfrm>
            <a:off x="3923866" y="211603"/>
            <a:ext cx="1282723" cy="646331"/>
          </a:xfrm>
          <a:prstGeom prst="rect">
            <a:avLst/>
          </a:prstGeom>
          <a:noFill/>
        </p:spPr>
        <p:txBody>
          <a:bodyPr wrap="none" rtlCol="0">
            <a:spAutoFit/>
          </a:bodyPr>
          <a:lstStyle/>
          <a:p>
            <a:r>
              <a:rPr lang="en-US" sz="3600" b="1" dirty="0" smtClean="0">
                <a:solidFill>
                  <a:schemeClr val="tx1">
                    <a:lumMod val="65000"/>
                    <a:lumOff val="35000"/>
                  </a:schemeClr>
                </a:solidFill>
                <a:latin typeface="Century Gothic" pitchFamily="34" charset="0"/>
              </a:rPr>
              <a:t>Tools</a:t>
            </a:r>
            <a:endParaRPr lang="en-US" sz="3600" b="1" dirty="0">
              <a:solidFill>
                <a:schemeClr val="tx1">
                  <a:lumMod val="65000"/>
                  <a:lumOff val="35000"/>
                </a:schemeClr>
              </a:solidFill>
              <a:latin typeface="Century Gothic" pitchFamily="34" charset="0"/>
            </a:endParaRPr>
          </a:p>
        </p:txBody>
      </p:sp>
      <p:cxnSp>
        <p:nvCxnSpPr>
          <p:cNvPr id="7" name="Straight Connector 6"/>
          <p:cNvCxnSpPr/>
          <p:nvPr/>
        </p:nvCxnSpPr>
        <p:spPr>
          <a:xfrm>
            <a:off x="463344" y="815769"/>
            <a:ext cx="8566968" cy="0"/>
          </a:xfrm>
          <a:prstGeom prst="line">
            <a:avLst/>
          </a:prstGeom>
          <a:ln w="12700">
            <a:solidFill>
              <a:srgbClr val="92D050"/>
            </a:solidFill>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3" descr="anvil-secateurs-052"/>
          <p:cNvPicPr>
            <a:picLocks noChangeAspect="1" noChangeArrowheads="1"/>
          </p:cNvPicPr>
          <p:nvPr/>
        </p:nvPicPr>
        <p:blipFill>
          <a:blip r:embed="rId3" cstate="print"/>
          <a:srcRect r="16892"/>
          <a:stretch>
            <a:fillRect/>
          </a:stretch>
        </p:blipFill>
        <p:spPr bwMode="auto">
          <a:xfrm>
            <a:off x="365636" y="1198296"/>
            <a:ext cx="5162967" cy="5240604"/>
          </a:xfrm>
          <a:prstGeom prst="rect">
            <a:avLst/>
          </a:prstGeom>
          <a:noFill/>
          <a:ln w="9525">
            <a:noFill/>
            <a:miter lim="800000"/>
            <a:headEnd/>
            <a:tailEnd/>
          </a:ln>
        </p:spPr>
      </p:pic>
      <p:sp>
        <p:nvSpPr>
          <p:cNvPr id="4" name="Rectangle 2"/>
          <p:cNvSpPr txBox="1">
            <a:spLocks noChangeArrowheads="1"/>
          </p:cNvSpPr>
          <p:nvPr/>
        </p:nvSpPr>
        <p:spPr bwMode="auto">
          <a:xfrm>
            <a:off x="2616594" y="1729770"/>
            <a:ext cx="9144000" cy="762000"/>
          </a:xfrm>
          <a:prstGeom prst="rect">
            <a:avLst/>
          </a:prstGeom>
          <a:noFill/>
          <a:ln w="9525">
            <a:noFill/>
            <a:miter lim="800000"/>
            <a:headEnd/>
            <a:tailEnd/>
          </a:ln>
        </p:spPr>
        <p:txBody>
          <a:bodyPr anchor="ctr">
            <a:normAutofit/>
          </a:bodyPr>
          <a:lstStyle/>
          <a:p>
            <a:pPr algn="ctr" eaLnBrk="0" hangingPunct="0">
              <a:defRPr/>
            </a:pPr>
            <a:r>
              <a:rPr lang="en-US" sz="2800" kern="0" dirty="0" smtClean="0">
                <a:ea typeface="+mj-ea"/>
                <a:cs typeface="+mj-cs"/>
              </a:rPr>
              <a:t>Anvil Type Pruners</a:t>
            </a:r>
            <a:endParaRPr lang="en-US" sz="2800" kern="0" dirty="0">
              <a:ea typeface="+mj-ea"/>
              <a:cs typeface="+mj-cs"/>
            </a:endParaRPr>
          </a:p>
        </p:txBody>
      </p:sp>
      <p:sp>
        <p:nvSpPr>
          <p:cNvPr id="9" name="TextBox 8"/>
          <p:cNvSpPr txBox="1"/>
          <p:nvPr/>
        </p:nvSpPr>
        <p:spPr>
          <a:xfrm>
            <a:off x="5936567" y="2970082"/>
            <a:ext cx="3207434" cy="830997"/>
          </a:xfrm>
          <a:prstGeom prst="rect">
            <a:avLst/>
          </a:prstGeom>
          <a:noFill/>
        </p:spPr>
        <p:txBody>
          <a:bodyPr wrap="square" rtlCol="0">
            <a:spAutoFit/>
          </a:bodyPr>
          <a:lstStyle/>
          <a:p>
            <a:r>
              <a:rPr lang="en-US" sz="2400" kern="0" dirty="0" smtClean="0">
                <a:ea typeface="+mj-ea"/>
                <a:cs typeface="+mj-cs"/>
              </a:rPr>
              <a:t>Not recommended:</a:t>
            </a:r>
          </a:p>
          <a:p>
            <a:r>
              <a:rPr lang="en-US" sz="2400" kern="0" dirty="0" smtClean="0">
                <a:ea typeface="+mj-ea"/>
                <a:cs typeface="+mj-cs"/>
              </a:rPr>
              <a:t>can crush branch tissue</a:t>
            </a:r>
            <a:endParaRPr lang="en-US" sz="2400" kern="0" dirty="0">
              <a:ea typeface="+mj-ea"/>
              <a:cs typeface="+mj-cs"/>
            </a:endParaRPr>
          </a:p>
        </p:txBody>
      </p:sp>
      <p:sp>
        <p:nvSpPr>
          <p:cNvPr id="5" name="TextBox 4"/>
          <p:cNvSpPr txBox="1"/>
          <p:nvPr/>
        </p:nvSpPr>
        <p:spPr>
          <a:xfrm>
            <a:off x="3923866" y="211603"/>
            <a:ext cx="1282723" cy="646331"/>
          </a:xfrm>
          <a:prstGeom prst="rect">
            <a:avLst/>
          </a:prstGeom>
          <a:noFill/>
        </p:spPr>
        <p:txBody>
          <a:bodyPr wrap="none" rtlCol="0">
            <a:spAutoFit/>
          </a:bodyPr>
          <a:lstStyle/>
          <a:p>
            <a:r>
              <a:rPr lang="en-US" sz="3600" b="1" dirty="0" smtClean="0">
                <a:solidFill>
                  <a:schemeClr val="tx1">
                    <a:lumMod val="65000"/>
                    <a:lumOff val="35000"/>
                  </a:schemeClr>
                </a:solidFill>
                <a:latin typeface="Century Gothic" pitchFamily="34" charset="0"/>
              </a:rPr>
              <a:t>Tools</a:t>
            </a:r>
            <a:endParaRPr lang="en-US" sz="3600" b="1" dirty="0">
              <a:solidFill>
                <a:schemeClr val="tx1">
                  <a:lumMod val="65000"/>
                  <a:lumOff val="35000"/>
                </a:schemeClr>
              </a:solidFill>
              <a:latin typeface="Century Gothic" pitchFamily="34" charset="0"/>
            </a:endParaRPr>
          </a:p>
        </p:txBody>
      </p:sp>
      <p:cxnSp>
        <p:nvCxnSpPr>
          <p:cNvPr id="6" name="Straight Connector 5"/>
          <p:cNvCxnSpPr/>
          <p:nvPr/>
        </p:nvCxnSpPr>
        <p:spPr>
          <a:xfrm>
            <a:off x="463344" y="815769"/>
            <a:ext cx="8566968" cy="0"/>
          </a:xfrm>
          <a:prstGeom prst="line">
            <a:avLst/>
          </a:prstGeom>
          <a:ln w="12700">
            <a:solidFill>
              <a:srgbClr val="92D050"/>
            </a:solidFill>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3" descr="loppers"/>
          <p:cNvPicPr>
            <a:picLocks noChangeAspect="1" noChangeArrowheads="1"/>
          </p:cNvPicPr>
          <p:nvPr/>
        </p:nvPicPr>
        <p:blipFill>
          <a:blip r:embed="rId3" cstate="print"/>
          <a:srcRect/>
          <a:stretch>
            <a:fillRect/>
          </a:stretch>
        </p:blipFill>
        <p:spPr bwMode="auto">
          <a:xfrm>
            <a:off x="2829037" y="1173921"/>
            <a:ext cx="3149600" cy="5646314"/>
          </a:xfrm>
          <a:prstGeom prst="rect">
            <a:avLst/>
          </a:prstGeom>
          <a:noFill/>
          <a:ln w="9525">
            <a:noFill/>
            <a:miter lim="800000"/>
            <a:headEnd/>
            <a:tailEnd/>
          </a:ln>
        </p:spPr>
      </p:pic>
      <p:sp>
        <p:nvSpPr>
          <p:cNvPr id="4" name="Rectangle 2"/>
          <p:cNvSpPr txBox="1">
            <a:spLocks noChangeArrowheads="1"/>
          </p:cNvSpPr>
          <p:nvPr/>
        </p:nvSpPr>
        <p:spPr bwMode="auto">
          <a:xfrm>
            <a:off x="2829037" y="2264898"/>
            <a:ext cx="9144000" cy="762000"/>
          </a:xfrm>
          <a:prstGeom prst="rect">
            <a:avLst/>
          </a:prstGeom>
          <a:noFill/>
          <a:ln w="9525">
            <a:noFill/>
            <a:miter lim="800000"/>
            <a:headEnd/>
            <a:tailEnd/>
          </a:ln>
        </p:spPr>
        <p:txBody>
          <a:bodyPr anchor="ctr">
            <a:normAutofit/>
          </a:bodyPr>
          <a:lstStyle/>
          <a:p>
            <a:pPr algn="ctr" eaLnBrk="0" hangingPunct="0">
              <a:defRPr/>
            </a:pPr>
            <a:r>
              <a:rPr lang="en-US" sz="2800" kern="0" dirty="0" smtClean="0">
                <a:ea typeface="+mj-ea"/>
                <a:cs typeface="+mj-cs"/>
              </a:rPr>
              <a:t>Bypass Loppers</a:t>
            </a:r>
            <a:endParaRPr lang="en-US" sz="2800" kern="0" dirty="0">
              <a:ea typeface="+mj-ea"/>
              <a:cs typeface="+mj-cs"/>
            </a:endParaRPr>
          </a:p>
        </p:txBody>
      </p:sp>
      <p:sp>
        <p:nvSpPr>
          <p:cNvPr id="9" name="TextBox 8"/>
          <p:cNvSpPr txBox="1"/>
          <p:nvPr/>
        </p:nvSpPr>
        <p:spPr>
          <a:xfrm>
            <a:off x="6178060" y="3629464"/>
            <a:ext cx="2417650" cy="461665"/>
          </a:xfrm>
          <a:prstGeom prst="rect">
            <a:avLst/>
          </a:prstGeom>
          <a:noFill/>
        </p:spPr>
        <p:txBody>
          <a:bodyPr wrap="none" rtlCol="0">
            <a:spAutoFit/>
          </a:bodyPr>
          <a:lstStyle/>
          <a:p>
            <a:r>
              <a:rPr lang="en-US" sz="2400" kern="0" dirty="0" smtClean="0">
                <a:ea typeface="+mj-ea"/>
                <a:cs typeface="+mj-cs"/>
              </a:rPr>
              <a:t>½” to 2” diameter</a:t>
            </a:r>
            <a:endParaRPr lang="en-US" sz="2400" kern="0" dirty="0">
              <a:ea typeface="+mj-ea"/>
              <a:cs typeface="+mj-cs"/>
            </a:endParaRPr>
          </a:p>
        </p:txBody>
      </p:sp>
      <p:sp>
        <p:nvSpPr>
          <p:cNvPr id="5" name="TextBox 4"/>
          <p:cNvSpPr txBox="1"/>
          <p:nvPr/>
        </p:nvSpPr>
        <p:spPr>
          <a:xfrm>
            <a:off x="3923866" y="197535"/>
            <a:ext cx="1282723" cy="646331"/>
          </a:xfrm>
          <a:prstGeom prst="rect">
            <a:avLst/>
          </a:prstGeom>
          <a:noFill/>
        </p:spPr>
        <p:txBody>
          <a:bodyPr wrap="none" rtlCol="0">
            <a:spAutoFit/>
          </a:bodyPr>
          <a:lstStyle/>
          <a:p>
            <a:r>
              <a:rPr lang="en-US" sz="3600" b="1" dirty="0" smtClean="0">
                <a:solidFill>
                  <a:schemeClr val="tx1">
                    <a:lumMod val="65000"/>
                    <a:lumOff val="35000"/>
                  </a:schemeClr>
                </a:solidFill>
                <a:latin typeface="Century Gothic" pitchFamily="34" charset="0"/>
              </a:rPr>
              <a:t>Tools</a:t>
            </a:r>
            <a:endParaRPr lang="en-US" sz="3600" b="1" dirty="0">
              <a:solidFill>
                <a:schemeClr val="tx1">
                  <a:lumMod val="65000"/>
                  <a:lumOff val="35000"/>
                </a:schemeClr>
              </a:solidFill>
              <a:latin typeface="Century Gothic" pitchFamily="34" charset="0"/>
            </a:endParaRPr>
          </a:p>
        </p:txBody>
      </p:sp>
      <p:cxnSp>
        <p:nvCxnSpPr>
          <p:cNvPr id="6" name="Straight Connector 5"/>
          <p:cNvCxnSpPr/>
          <p:nvPr/>
        </p:nvCxnSpPr>
        <p:spPr>
          <a:xfrm>
            <a:off x="463344" y="815769"/>
            <a:ext cx="8566968" cy="0"/>
          </a:xfrm>
          <a:prstGeom prst="line">
            <a:avLst/>
          </a:prstGeom>
          <a:ln w="12700">
            <a:solidFill>
              <a:srgbClr val="92D050"/>
            </a:solidFill>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3" descr="pruning_saw_12"/>
          <p:cNvPicPr>
            <a:picLocks noChangeAspect="1" noChangeArrowheads="1"/>
          </p:cNvPicPr>
          <p:nvPr/>
        </p:nvPicPr>
        <p:blipFill>
          <a:blip r:embed="rId3" cstate="print"/>
          <a:srcRect/>
          <a:stretch>
            <a:fillRect/>
          </a:stretch>
        </p:blipFill>
        <p:spPr bwMode="auto">
          <a:xfrm>
            <a:off x="1469558" y="914400"/>
            <a:ext cx="4944533" cy="5562600"/>
          </a:xfrm>
          <a:prstGeom prst="rect">
            <a:avLst/>
          </a:prstGeom>
          <a:noFill/>
          <a:ln w="9525">
            <a:noFill/>
            <a:miter lim="800000"/>
            <a:headEnd/>
            <a:tailEnd/>
          </a:ln>
        </p:spPr>
      </p:pic>
      <p:sp>
        <p:nvSpPr>
          <p:cNvPr id="7" name="TextBox 6"/>
          <p:cNvSpPr txBox="1"/>
          <p:nvPr/>
        </p:nvSpPr>
        <p:spPr>
          <a:xfrm>
            <a:off x="6836220" y="1997612"/>
            <a:ext cx="1667829" cy="523220"/>
          </a:xfrm>
          <a:prstGeom prst="rect">
            <a:avLst/>
          </a:prstGeom>
          <a:noFill/>
        </p:spPr>
        <p:txBody>
          <a:bodyPr wrap="none" rtlCol="0">
            <a:spAutoFit/>
          </a:bodyPr>
          <a:lstStyle/>
          <a:p>
            <a:r>
              <a:rPr lang="en-US" sz="2800" dirty="0" smtClean="0"/>
              <a:t>Hand Saw</a:t>
            </a:r>
            <a:endParaRPr lang="en-US" sz="2800" dirty="0"/>
          </a:p>
        </p:txBody>
      </p:sp>
      <p:sp>
        <p:nvSpPr>
          <p:cNvPr id="8" name="TextBox 7"/>
          <p:cNvSpPr txBox="1"/>
          <p:nvPr/>
        </p:nvSpPr>
        <p:spPr>
          <a:xfrm>
            <a:off x="6435863" y="3360003"/>
            <a:ext cx="2743200" cy="461665"/>
          </a:xfrm>
          <a:prstGeom prst="rect">
            <a:avLst/>
          </a:prstGeom>
          <a:noFill/>
        </p:spPr>
        <p:txBody>
          <a:bodyPr wrap="square" rtlCol="0">
            <a:spAutoFit/>
          </a:bodyPr>
          <a:lstStyle/>
          <a:p>
            <a:r>
              <a:rPr lang="en-US" sz="2400" kern="0" dirty="0" smtClean="0">
                <a:ea typeface="+mj-ea"/>
                <a:cs typeface="+mj-cs"/>
              </a:rPr>
              <a:t>Over 2” in diameter</a:t>
            </a:r>
            <a:endParaRPr lang="en-US" sz="2400" kern="0" dirty="0">
              <a:ea typeface="+mj-ea"/>
              <a:cs typeface="+mj-cs"/>
            </a:endParaRPr>
          </a:p>
        </p:txBody>
      </p:sp>
      <p:sp>
        <p:nvSpPr>
          <p:cNvPr id="5" name="TextBox 4"/>
          <p:cNvSpPr txBox="1"/>
          <p:nvPr/>
        </p:nvSpPr>
        <p:spPr>
          <a:xfrm>
            <a:off x="3923866" y="197535"/>
            <a:ext cx="1282723" cy="646331"/>
          </a:xfrm>
          <a:prstGeom prst="rect">
            <a:avLst/>
          </a:prstGeom>
          <a:noFill/>
        </p:spPr>
        <p:txBody>
          <a:bodyPr wrap="none" rtlCol="0">
            <a:spAutoFit/>
          </a:bodyPr>
          <a:lstStyle/>
          <a:p>
            <a:r>
              <a:rPr lang="en-US" sz="3600" b="1" dirty="0" smtClean="0">
                <a:solidFill>
                  <a:schemeClr val="tx1">
                    <a:lumMod val="65000"/>
                    <a:lumOff val="35000"/>
                  </a:schemeClr>
                </a:solidFill>
                <a:latin typeface="Century Gothic" pitchFamily="34" charset="0"/>
              </a:rPr>
              <a:t>Tools</a:t>
            </a:r>
            <a:endParaRPr lang="en-US" sz="3600" b="1" dirty="0">
              <a:solidFill>
                <a:schemeClr val="tx1">
                  <a:lumMod val="65000"/>
                  <a:lumOff val="35000"/>
                </a:schemeClr>
              </a:solidFill>
              <a:latin typeface="Century Gothic" pitchFamily="34" charset="0"/>
            </a:endParaRPr>
          </a:p>
        </p:txBody>
      </p:sp>
      <p:cxnSp>
        <p:nvCxnSpPr>
          <p:cNvPr id="6" name="Straight Connector 5"/>
          <p:cNvCxnSpPr/>
          <p:nvPr/>
        </p:nvCxnSpPr>
        <p:spPr>
          <a:xfrm>
            <a:off x="463344" y="815769"/>
            <a:ext cx="8566968" cy="0"/>
          </a:xfrm>
          <a:prstGeom prst="line">
            <a:avLst/>
          </a:prstGeom>
          <a:ln w="12700">
            <a:solidFill>
              <a:srgbClr val="92D050"/>
            </a:solidFill>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ForestedHydroRegime"/>
          <p:cNvPicPr>
            <a:picLocks noChangeAspect="1" noChangeArrowheads="1"/>
          </p:cNvPicPr>
          <p:nvPr/>
        </p:nvPicPr>
        <p:blipFill>
          <a:blip r:embed="rId3"/>
          <a:srcRect/>
          <a:stretch>
            <a:fillRect/>
          </a:stretch>
        </p:blipFill>
        <p:spPr bwMode="auto">
          <a:xfrm>
            <a:off x="649416" y="1285151"/>
            <a:ext cx="8305800" cy="5141913"/>
          </a:xfrm>
          <a:prstGeom prst="rect">
            <a:avLst/>
          </a:prstGeom>
          <a:noFill/>
          <a:ln w="9525">
            <a:noFill/>
            <a:miter lim="800000"/>
            <a:headEnd/>
            <a:tailEnd/>
          </a:ln>
        </p:spPr>
      </p:pic>
      <p:sp>
        <p:nvSpPr>
          <p:cNvPr id="15363" name="Text Box 3"/>
          <p:cNvSpPr txBox="1">
            <a:spLocks noChangeArrowheads="1"/>
          </p:cNvSpPr>
          <p:nvPr/>
        </p:nvSpPr>
        <p:spPr bwMode="auto">
          <a:xfrm>
            <a:off x="6934200" y="6553200"/>
            <a:ext cx="1919288" cy="304800"/>
          </a:xfrm>
          <a:prstGeom prst="rect">
            <a:avLst/>
          </a:prstGeom>
          <a:noFill/>
          <a:ln w="9525">
            <a:noFill/>
            <a:miter lim="800000"/>
            <a:headEnd/>
            <a:tailEnd/>
          </a:ln>
        </p:spPr>
        <p:txBody>
          <a:bodyPr wrap="none">
            <a:spAutoFit/>
          </a:bodyPr>
          <a:lstStyle/>
          <a:p>
            <a:pPr algn="ctr" eaLnBrk="0" hangingPunct="0"/>
            <a:r>
              <a:rPr lang="en-US" sz="1400">
                <a:solidFill>
                  <a:schemeClr val="bg1"/>
                </a:solidFill>
              </a:rPr>
              <a:t>Courtesy May, U of W</a:t>
            </a:r>
            <a:endParaRPr lang="en-US" sz="2400">
              <a:solidFill>
                <a:schemeClr val="bg1"/>
              </a:solidFill>
              <a:latin typeface="Times New Roman" pitchFamily="18" charset="0"/>
            </a:endParaRPr>
          </a:p>
        </p:txBody>
      </p:sp>
      <p:sp>
        <p:nvSpPr>
          <p:cNvPr id="15364" name="Text Box 4"/>
          <p:cNvSpPr txBox="1">
            <a:spLocks noChangeArrowheads="1"/>
          </p:cNvSpPr>
          <p:nvPr/>
        </p:nvSpPr>
        <p:spPr bwMode="auto">
          <a:xfrm>
            <a:off x="805539" y="185060"/>
            <a:ext cx="8338461" cy="646331"/>
          </a:xfrm>
          <a:prstGeom prst="rect">
            <a:avLst/>
          </a:prstGeom>
          <a:noFill/>
          <a:ln w="9525">
            <a:noFill/>
            <a:miter lim="800000"/>
            <a:headEnd/>
            <a:tailEnd/>
          </a:ln>
        </p:spPr>
        <p:txBody>
          <a:bodyPr wrap="square">
            <a:spAutoFit/>
          </a:bodyPr>
          <a:lstStyle/>
          <a:p>
            <a:pPr eaLnBrk="0" hangingPunct="0">
              <a:spcBef>
                <a:spcPct val="50000"/>
              </a:spcBef>
            </a:pPr>
            <a:r>
              <a:rPr lang="en-US" sz="3600" b="1" dirty="0">
                <a:solidFill>
                  <a:schemeClr val="tx1">
                    <a:lumMod val="65000"/>
                    <a:lumOff val="35000"/>
                  </a:schemeClr>
                </a:solidFill>
                <a:latin typeface="Century Gothic" pitchFamily="34" charset="0"/>
              </a:rPr>
              <a:t>Hydrology Under Natural Conditions</a:t>
            </a:r>
          </a:p>
        </p:txBody>
      </p:sp>
      <p:cxnSp>
        <p:nvCxnSpPr>
          <p:cNvPr id="5" name="Straight Connector 4"/>
          <p:cNvCxnSpPr/>
          <p:nvPr/>
        </p:nvCxnSpPr>
        <p:spPr>
          <a:xfrm>
            <a:off x="463344" y="815769"/>
            <a:ext cx="8566968" cy="0"/>
          </a:xfrm>
          <a:prstGeom prst="line">
            <a:avLst/>
          </a:prstGeom>
          <a:ln w="12700">
            <a:solidFill>
              <a:srgbClr val="92D050"/>
            </a:solidFill>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83322" y="1375574"/>
            <a:ext cx="7388447" cy="5478423"/>
          </a:xfrm>
          <a:prstGeom prst="rect">
            <a:avLst/>
          </a:prstGeom>
        </p:spPr>
        <p:txBody>
          <a:bodyPr wrap="square">
            <a:spAutoFit/>
          </a:bodyPr>
          <a:lstStyle/>
          <a:p>
            <a:pPr algn="ctr"/>
            <a:r>
              <a:rPr lang="en-US" sz="2800" b="1" kern="0" dirty="0" smtClean="0">
                <a:solidFill>
                  <a:schemeClr val="tx1">
                    <a:lumMod val="65000"/>
                    <a:lumOff val="35000"/>
                  </a:schemeClr>
                </a:solidFill>
                <a:latin typeface="Century Gothic" pitchFamily="34" charset="0"/>
                <a:ea typeface="+mj-ea"/>
                <a:cs typeface="+mj-cs"/>
              </a:rPr>
              <a:t>What Branches Should Be Removed?</a:t>
            </a:r>
          </a:p>
          <a:p>
            <a:endParaRPr lang="en-US" sz="2800" dirty="0" smtClean="0">
              <a:latin typeface="Century Gothic" pitchFamily="34" charset="0"/>
            </a:endParaRPr>
          </a:p>
          <a:p>
            <a:pPr lvl="1">
              <a:lnSpc>
                <a:spcPct val="150000"/>
              </a:lnSpc>
            </a:pPr>
            <a:r>
              <a:rPr lang="en-US" sz="2800" dirty="0" smtClean="0">
                <a:latin typeface="Century Gothic" pitchFamily="34" charset="0"/>
              </a:rPr>
              <a:t>• </a:t>
            </a:r>
            <a:r>
              <a:rPr lang="en-US" sz="2400" kern="0" dirty="0" smtClean="0">
                <a:ea typeface="+mj-ea"/>
                <a:cs typeface="+mj-cs"/>
              </a:rPr>
              <a:t>The 3-Ds:  </a:t>
            </a:r>
            <a:r>
              <a:rPr lang="en-US" sz="2400" b="1" kern="0" dirty="0" smtClean="0">
                <a:ea typeface="+mj-ea"/>
                <a:cs typeface="+mj-cs"/>
              </a:rPr>
              <a:t>D</a:t>
            </a:r>
            <a:r>
              <a:rPr lang="en-US" sz="2400" kern="0" dirty="0" smtClean="0">
                <a:ea typeface="+mj-ea"/>
                <a:cs typeface="+mj-cs"/>
              </a:rPr>
              <a:t>ead, </a:t>
            </a:r>
            <a:r>
              <a:rPr lang="en-US" sz="2400" b="1" kern="0" dirty="0" smtClean="0">
                <a:ea typeface="+mj-ea"/>
                <a:cs typeface="+mj-cs"/>
              </a:rPr>
              <a:t>D</a:t>
            </a:r>
            <a:r>
              <a:rPr lang="en-US" sz="2400" kern="0" dirty="0" smtClean="0">
                <a:ea typeface="+mj-ea"/>
                <a:cs typeface="+mj-cs"/>
              </a:rPr>
              <a:t>iseased, </a:t>
            </a:r>
            <a:r>
              <a:rPr lang="en-US" sz="2400" b="1" kern="0" dirty="0" smtClean="0">
                <a:ea typeface="+mj-ea"/>
                <a:cs typeface="+mj-cs"/>
              </a:rPr>
              <a:t>D</a:t>
            </a:r>
            <a:r>
              <a:rPr lang="en-US" sz="2400" kern="0" dirty="0" smtClean="0">
                <a:ea typeface="+mj-ea"/>
                <a:cs typeface="+mj-cs"/>
              </a:rPr>
              <a:t>amaged</a:t>
            </a:r>
          </a:p>
          <a:p>
            <a:pPr lvl="1">
              <a:lnSpc>
                <a:spcPct val="150000"/>
              </a:lnSpc>
            </a:pPr>
            <a:r>
              <a:rPr lang="en-US" sz="2400" kern="0" dirty="0" smtClean="0">
                <a:ea typeface="+mj-ea"/>
                <a:cs typeface="+mj-cs"/>
              </a:rPr>
              <a:t>•   Rubbing and Crossing Branches</a:t>
            </a:r>
          </a:p>
          <a:p>
            <a:pPr lvl="1">
              <a:lnSpc>
                <a:spcPct val="150000"/>
              </a:lnSpc>
            </a:pPr>
            <a:endParaRPr lang="en-US" sz="2400" kern="0" dirty="0" smtClean="0">
              <a:solidFill>
                <a:schemeClr val="tx1">
                  <a:lumMod val="65000"/>
                  <a:lumOff val="35000"/>
                </a:schemeClr>
              </a:solidFill>
              <a:latin typeface="Century Gothic" pitchFamily="34" charset="0"/>
              <a:ea typeface="+mj-ea"/>
              <a:cs typeface="+mj-cs"/>
            </a:endParaRPr>
          </a:p>
          <a:p>
            <a:pPr lvl="1">
              <a:lnSpc>
                <a:spcPct val="150000"/>
              </a:lnSpc>
            </a:pPr>
            <a:endParaRPr lang="en-US" sz="2400" kern="0" dirty="0" smtClean="0">
              <a:solidFill>
                <a:schemeClr val="tx1">
                  <a:lumMod val="65000"/>
                  <a:lumOff val="35000"/>
                </a:schemeClr>
              </a:solidFill>
              <a:latin typeface="Century Gothic" pitchFamily="34" charset="0"/>
              <a:ea typeface="+mj-ea"/>
              <a:cs typeface="+mj-cs"/>
            </a:endParaRPr>
          </a:p>
          <a:p>
            <a:pPr lvl="1">
              <a:lnSpc>
                <a:spcPct val="150000"/>
              </a:lnSpc>
            </a:pPr>
            <a:endParaRPr lang="en-US" sz="2400" kern="0" dirty="0" smtClean="0">
              <a:solidFill>
                <a:schemeClr val="tx1">
                  <a:lumMod val="65000"/>
                  <a:lumOff val="35000"/>
                </a:schemeClr>
              </a:solidFill>
              <a:latin typeface="Century Gothic" pitchFamily="34" charset="0"/>
              <a:ea typeface="+mj-ea"/>
              <a:cs typeface="+mj-cs"/>
            </a:endParaRPr>
          </a:p>
          <a:p>
            <a:pPr lvl="1">
              <a:lnSpc>
                <a:spcPct val="150000"/>
              </a:lnSpc>
            </a:pPr>
            <a:endParaRPr lang="en-US" sz="2400" kern="0" dirty="0" smtClean="0">
              <a:solidFill>
                <a:schemeClr val="tx1">
                  <a:lumMod val="65000"/>
                  <a:lumOff val="35000"/>
                </a:schemeClr>
              </a:solidFill>
              <a:latin typeface="Century Gothic" pitchFamily="34" charset="0"/>
              <a:ea typeface="+mj-ea"/>
              <a:cs typeface="+mj-cs"/>
            </a:endParaRPr>
          </a:p>
          <a:p>
            <a:pPr lvl="1">
              <a:lnSpc>
                <a:spcPct val="150000"/>
              </a:lnSpc>
            </a:pPr>
            <a:r>
              <a:rPr lang="en-US" sz="2400" kern="0" dirty="0" smtClean="0">
                <a:solidFill>
                  <a:schemeClr val="tx1">
                    <a:lumMod val="65000"/>
                    <a:lumOff val="35000"/>
                  </a:schemeClr>
                </a:solidFill>
                <a:latin typeface="Century Gothic" pitchFamily="34" charset="0"/>
                <a:ea typeface="+mj-ea"/>
                <a:cs typeface="+mj-cs"/>
              </a:rPr>
              <a:t>• </a:t>
            </a:r>
            <a:r>
              <a:rPr lang="en-US" sz="2400" kern="0" dirty="0" smtClean="0">
                <a:ea typeface="+mj-ea"/>
                <a:cs typeface="+mj-cs"/>
              </a:rPr>
              <a:t>Tight V Branch Union with Included Bark</a:t>
            </a:r>
          </a:p>
          <a:p>
            <a:pPr lvl="1">
              <a:lnSpc>
                <a:spcPct val="150000"/>
              </a:lnSpc>
            </a:pPr>
            <a:r>
              <a:rPr lang="en-US" sz="2400" kern="0" dirty="0" smtClean="0">
                <a:ea typeface="+mj-ea"/>
                <a:cs typeface="+mj-cs"/>
              </a:rPr>
              <a:t>• Root Suckers from base of Tree</a:t>
            </a:r>
            <a:endParaRPr lang="en-US" sz="2400" kern="0" dirty="0">
              <a:ea typeface="+mj-ea"/>
              <a:cs typeface="+mj-cs"/>
            </a:endParaRPr>
          </a:p>
        </p:txBody>
      </p:sp>
      <p:sp>
        <p:nvSpPr>
          <p:cNvPr id="3" name="TextBox 2"/>
          <p:cNvSpPr txBox="1"/>
          <p:nvPr/>
        </p:nvSpPr>
        <p:spPr>
          <a:xfrm>
            <a:off x="2981325" y="190500"/>
            <a:ext cx="2909771" cy="646331"/>
          </a:xfrm>
          <a:prstGeom prst="rect">
            <a:avLst/>
          </a:prstGeom>
          <a:noFill/>
        </p:spPr>
        <p:txBody>
          <a:bodyPr wrap="none" rtlCol="0">
            <a:spAutoFit/>
          </a:bodyPr>
          <a:lstStyle/>
          <a:p>
            <a:r>
              <a:rPr lang="en-US" sz="3600" b="1" dirty="0" smtClean="0">
                <a:solidFill>
                  <a:schemeClr val="tx1">
                    <a:lumMod val="65000"/>
                    <a:lumOff val="35000"/>
                  </a:schemeClr>
                </a:solidFill>
                <a:latin typeface="Century Gothic" pitchFamily="34" charset="0"/>
              </a:rPr>
              <a:t>Tree Pruning</a:t>
            </a:r>
            <a:endParaRPr lang="en-US" sz="3600" b="1" dirty="0">
              <a:solidFill>
                <a:schemeClr val="tx1">
                  <a:lumMod val="65000"/>
                  <a:lumOff val="35000"/>
                </a:schemeClr>
              </a:solidFill>
              <a:latin typeface="Century Gothic" pitchFamily="34" charset="0"/>
            </a:endParaRPr>
          </a:p>
        </p:txBody>
      </p:sp>
      <p:pic>
        <p:nvPicPr>
          <p:cNvPr id="4" name="Picture 5" descr="slide35"/>
          <p:cNvPicPr>
            <a:picLocks noChangeAspect="1" noChangeArrowheads="1"/>
          </p:cNvPicPr>
          <p:nvPr/>
        </p:nvPicPr>
        <p:blipFill>
          <a:blip r:embed="rId3" cstate="print"/>
          <a:srcRect r="2083" b="937"/>
          <a:stretch>
            <a:fillRect/>
          </a:stretch>
        </p:blipFill>
        <p:spPr bwMode="auto">
          <a:xfrm>
            <a:off x="3485367" y="3781999"/>
            <a:ext cx="2166646" cy="1809909"/>
          </a:xfrm>
          <a:prstGeom prst="rect">
            <a:avLst/>
          </a:prstGeom>
          <a:noFill/>
          <a:ln w="3175">
            <a:solidFill>
              <a:schemeClr val="tx1"/>
            </a:solidFill>
            <a:miter lim="800000"/>
            <a:headEnd/>
            <a:tailEnd/>
          </a:ln>
          <a:effectLst/>
        </p:spPr>
      </p:pic>
      <p:cxnSp>
        <p:nvCxnSpPr>
          <p:cNvPr id="5" name="Straight Connector 4"/>
          <p:cNvCxnSpPr/>
          <p:nvPr/>
        </p:nvCxnSpPr>
        <p:spPr>
          <a:xfrm>
            <a:off x="463344" y="815769"/>
            <a:ext cx="8566968" cy="0"/>
          </a:xfrm>
          <a:prstGeom prst="line">
            <a:avLst/>
          </a:prstGeom>
          <a:ln w="12700">
            <a:solidFill>
              <a:srgbClr val="92D050"/>
            </a:solidFill>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descr="c"/>
          <p:cNvPicPr>
            <a:picLocks noChangeAspect="1" noChangeArrowheads="1"/>
          </p:cNvPicPr>
          <p:nvPr/>
        </p:nvPicPr>
        <p:blipFill>
          <a:blip r:embed="rId3" cstate="print"/>
          <a:srcRect/>
          <a:stretch>
            <a:fillRect/>
          </a:stretch>
        </p:blipFill>
        <p:spPr bwMode="auto">
          <a:xfrm>
            <a:off x="91585" y="-34925"/>
            <a:ext cx="9144000" cy="6892925"/>
          </a:xfrm>
          <a:prstGeom prst="rect">
            <a:avLst/>
          </a:prstGeom>
          <a:noFill/>
          <a:ln w="9525">
            <a:noFill/>
            <a:miter lim="800000"/>
            <a:headEnd/>
            <a:tailEnd/>
          </a:ln>
        </p:spPr>
      </p:pic>
      <p:sp>
        <p:nvSpPr>
          <p:cNvPr id="78851" name="TextBox 2"/>
          <p:cNvSpPr txBox="1">
            <a:spLocks noChangeArrowheads="1"/>
          </p:cNvSpPr>
          <p:nvPr/>
        </p:nvSpPr>
        <p:spPr bwMode="auto">
          <a:xfrm>
            <a:off x="685800" y="3034489"/>
            <a:ext cx="367408" cy="523220"/>
          </a:xfrm>
          <a:prstGeom prst="rect">
            <a:avLst/>
          </a:prstGeom>
          <a:noFill/>
          <a:ln w="9525">
            <a:noFill/>
            <a:miter lim="800000"/>
            <a:headEnd/>
            <a:tailEnd/>
          </a:ln>
        </p:spPr>
        <p:txBody>
          <a:bodyPr wrap="none">
            <a:spAutoFit/>
          </a:bodyPr>
          <a:lstStyle/>
          <a:p>
            <a:r>
              <a:rPr lang="en-US" sz="2800" b="1" dirty="0">
                <a:solidFill>
                  <a:srgbClr val="FF0000"/>
                </a:solidFill>
              </a:rPr>
              <a:t>1</a:t>
            </a:r>
          </a:p>
        </p:txBody>
      </p:sp>
      <p:sp>
        <p:nvSpPr>
          <p:cNvPr id="78852" name="Rectangle 4"/>
          <p:cNvSpPr>
            <a:spLocks noChangeArrowheads="1"/>
          </p:cNvSpPr>
          <p:nvPr/>
        </p:nvSpPr>
        <p:spPr bwMode="auto">
          <a:xfrm>
            <a:off x="3810000" y="3028060"/>
            <a:ext cx="367408" cy="523220"/>
          </a:xfrm>
          <a:prstGeom prst="rect">
            <a:avLst/>
          </a:prstGeom>
          <a:noFill/>
          <a:ln w="9525">
            <a:noFill/>
            <a:miter lim="800000"/>
            <a:headEnd/>
            <a:tailEnd/>
          </a:ln>
        </p:spPr>
        <p:txBody>
          <a:bodyPr wrap="none">
            <a:spAutoFit/>
          </a:bodyPr>
          <a:lstStyle/>
          <a:p>
            <a:r>
              <a:rPr lang="en-US" sz="2800" b="1" dirty="0">
                <a:solidFill>
                  <a:srgbClr val="FF0000"/>
                </a:solidFill>
              </a:rPr>
              <a:t>2</a:t>
            </a:r>
          </a:p>
        </p:txBody>
      </p:sp>
      <p:sp>
        <p:nvSpPr>
          <p:cNvPr id="78853" name="Rectangle 5"/>
          <p:cNvSpPr>
            <a:spLocks noChangeArrowheads="1"/>
          </p:cNvSpPr>
          <p:nvPr/>
        </p:nvSpPr>
        <p:spPr bwMode="auto">
          <a:xfrm>
            <a:off x="3810000" y="6295433"/>
            <a:ext cx="367408" cy="523220"/>
          </a:xfrm>
          <a:prstGeom prst="rect">
            <a:avLst/>
          </a:prstGeom>
          <a:noFill/>
          <a:ln w="9525">
            <a:noFill/>
            <a:miter lim="800000"/>
            <a:headEnd/>
            <a:tailEnd/>
          </a:ln>
        </p:spPr>
        <p:txBody>
          <a:bodyPr wrap="none">
            <a:spAutoFit/>
          </a:bodyPr>
          <a:lstStyle/>
          <a:p>
            <a:r>
              <a:rPr lang="en-US" sz="2800" b="1" dirty="0">
                <a:solidFill>
                  <a:srgbClr val="FF0000"/>
                </a:solidFill>
              </a:rPr>
              <a:t>4</a:t>
            </a:r>
          </a:p>
        </p:txBody>
      </p:sp>
      <p:sp>
        <p:nvSpPr>
          <p:cNvPr id="78854" name="Rectangle 6"/>
          <p:cNvSpPr>
            <a:spLocks noChangeArrowheads="1"/>
          </p:cNvSpPr>
          <p:nvPr/>
        </p:nvSpPr>
        <p:spPr bwMode="auto">
          <a:xfrm>
            <a:off x="677863" y="6318587"/>
            <a:ext cx="367408" cy="523220"/>
          </a:xfrm>
          <a:prstGeom prst="rect">
            <a:avLst/>
          </a:prstGeom>
          <a:noFill/>
          <a:ln w="9525">
            <a:noFill/>
            <a:miter lim="800000"/>
            <a:headEnd/>
            <a:tailEnd/>
          </a:ln>
        </p:spPr>
        <p:txBody>
          <a:bodyPr wrap="none">
            <a:spAutoFit/>
          </a:bodyPr>
          <a:lstStyle/>
          <a:p>
            <a:r>
              <a:rPr lang="en-US" sz="2800" b="1" dirty="0">
                <a:solidFill>
                  <a:srgbClr val="FF0000"/>
                </a:solidFill>
              </a:rPr>
              <a:t>3</a:t>
            </a:r>
          </a:p>
        </p:txBody>
      </p:sp>
      <p:sp>
        <p:nvSpPr>
          <p:cNvPr id="8" name="Freeform 7"/>
          <p:cNvSpPr/>
          <p:nvPr/>
        </p:nvSpPr>
        <p:spPr>
          <a:xfrm>
            <a:off x="1587679" y="1426947"/>
            <a:ext cx="943185" cy="1663581"/>
          </a:xfrm>
          <a:custGeom>
            <a:avLst/>
            <a:gdLst>
              <a:gd name="connsiteX0" fmla="*/ 943185 w 943185"/>
              <a:gd name="connsiteY0" fmla="*/ 0 h 1663581"/>
              <a:gd name="connsiteX1" fmla="*/ 926093 w 943185"/>
              <a:gd name="connsiteY1" fmla="*/ 8545 h 1663581"/>
              <a:gd name="connsiteX2" fmla="*/ 920396 w 943185"/>
              <a:gd name="connsiteY2" fmla="*/ 14243 h 1663581"/>
              <a:gd name="connsiteX3" fmla="*/ 903305 w 943185"/>
              <a:gd name="connsiteY3" fmla="*/ 25637 h 1663581"/>
              <a:gd name="connsiteX4" fmla="*/ 889062 w 943185"/>
              <a:gd name="connsiteY4" fmla="*/ 34183 h 1663581"/>
              <a:gd name="connsiteX5" fmla="*/ 874819 w 943185"/>
              <a:gd name="connsiteY5" fmla="*/ 45577 h 1663581"/>
              <a:gd name="connsiteX6" fmla="*/ 854878 w 943185"/>
              <a:gd name="connsiteY6" fmla="*/ 59820 h 1663581"/>
              <a:gd name="connsiteX7" fmla="*/ 849181 w 943185"/>
              <a:gd name="connsiteY7" fmla="*/ 68366 h 1663581"/>
              <a:gd name="connsiteX8" fmla="*/ 834938 w 943185"/>
              <a:gd name="connsiteY8" fmla="*/ 76912 h 1663581"/>
              <a:gd name="connsiteX9" fmla="*/ 829241 w 943185"/>
              <a:gd name="connsiteY9" fmla="*/ 85458 h 1663581"/>
              <a:gd name="connsiteX10" fmla="*/ 812150 w 943185"/>
              <a:gd name="connsiteY10" fmla="*/ 91155 h 1663581"/>
              <a:gd name="connsiteX11" fmla="*/ 803604 w 943185"/>
              <a:gd name="connsiteY11" fmla="*/ 94003 h 1663581"/>
              <a:gd name="connsiteX12" fmla="*/ 797907 w 943185"/>
              <a:gd name="connsiteY12" fmla="*/ 99701 h 1663581"/>
              <a:gd name="connsiteX13" fmla="*/ 786512 w 943185"/>
              <a:gd name="connsiteY13" fmla="*/ 102549 h 1663581"/>
              <a:gd name="connsiteX14" fmla="*/ 769421 w 943185"/>
              <a:gd name="connsiteY14" fmla="*/ 111095 h 1663581"/>
              <a:gd name="connsiteX15" fmla="*/ 763723 w 943185"/>
              <a:gd name="connsiteY15" fmla="*/ 116792 h 1663581"/>
              <a:gd name="connsiteX16" fmla="*/ 749480 w 943185"/>
              <a:gd name="connsiteY16" fmla="*/ 128187 h 1663581"/>
              <a:gd name="connsiteX17" fmla="*/ 738086 w 943185"/>
              <a:gd name="connsiteY17" fmla="*/ 142430 h 1663581"/>
              <a:gd name="connsiteX18" fmla="*/ 720994 w 943185"/>
              <a:gd name="connsiteY18" fmla="*/ 153824 h 1663581"/>
              <a:gd name="connsiteX19" fmla="*/ 712449 w 943185"/>
              <a:gd name="connsiteY19" fmla="*/ 159521 h 1663581"/>
              <a:gd name="connsiteX20" fmla="*/ 692508 w 943185"/>
              <a:gd name="connsiteY20" fmla="*/ 176613 h 1663581"/>
              <a:gd name="connsiteX21" fmla="*/ 683963 w 943185"/>
              <a:gd name="connsiteY21" fmla="*/ 179461 h 1663581"/>
              <a:gd name="connsiteX22" fmla="*/ 681114 w 943185"/>
              <a:gd name="connsiteY22" fmla="*/ 188007 h 1663581"/>
              <a:gd name="connsiteX23" fmla="*/ 672568 w 943185"/>
              <a:gd name="connsiteY23" fmla="*/ 190856 h 1663581"/>
              <a:gd name="connsiteX24" fmla="*/ 664022 w 943185"/>
              <a:gd name="connsiteY24" fmla="*/ 196553 h 1663581"/>
              <a:gd name="connsiteX25" fmla="*/ 652628 w 943185"/>
              <a:gd name="connsiteY25" fmla="*/ 207947 h 1663581"/>
              <a:gd name="connsiteX26" fmla="*/ 646931 w 943185"/>
              <a:gd name="connsiteY26" fmla="*/ 216493 h 1663581"/>
              <a:gd name="connsiteX27" fmla="*/ 629839 w 943185"/>
              <a:gd name="connsiteY27" fmla="*/ 222190 h 1663581"/>
              <a:gd name="connsiteX28" fmla="*/ 612748 w 943185"/>
              <a:gd name="connsiteY28" fmla="*/ 236433 h 1663581"/>
              <a:gd name="connsiteX29" fmla="*/ 592807 w 943185"/>
              <a:gd name="connsiteY29" fmla="*/ 250676 h 1663581"/>
              <a:gd name="connsiteX30" fmla="*/ 584262 w 943185"/>
              <a:gd name="connsiteY30" fmla="*/ 256373 h 1663581"/>
              <a:gd name="connsiteX31" fmla="*/ 572867 w 943185"/>
              <a:gd name="connsiteY31" fmla="*/ 259222 h 1663581"/>
              <a:gd name="connsiteX32" fmla="*/ 550078 w 943185"/>
              <a:gd name="connsiteY32" fmla="*/ 264919 h 1663581"/>
              <a:gd name="connsiteX33" fmla="*/ 541533 w 943185"/>
              <a:gd name="connsiteY33" fmla="*/ 270616 h 1663581"/>
              <a:gd name="connsiteX34" fmla="*/ 535836 w 943185"/>
              <a:gd name="connsiteY34" fmla="*/ 276314 h 1663581"/>
              <a:gd name="connsiteX35" fmla="*/ 527290 w 943185"/>
              <a:gd name="connsiteY35" fmla="*/ 279162 h 1663581"/>
              <a:gd name="connsiteX36" fmla="*/ 521593 w 943185"/>
              <a:gd name="connsiteY36" fmla="*/ 287708 h 1663581"/>
              <a:gd name="connsiteX37" fmla="*/ 513047 w 943185"/>
              <a:gd name="connsiteY37" fmla="*/ 290557 h 1663581"/>
              <a:gd name="connsiteX38" fmla="*/ 510198 w 943185"/>
              <a:gd name="connsiteY38" fmla="*/ 299102 h 1663581"/>
              <a:gd name="connsiteX39" fmla="*/ 501652 w 943185"/>
              <a:gd name="connsiteY39" fmla="*/ 301951 h 1663581"/>
              <a:gd name="connsiteX40" fmla="*/ 493107 w 943185"/>
              <a:gd name="connsiteY40" fmla="*/ 307648 h 1663581"/>
              <a:gd name="connsiteX41" fmla="*/ 476015 w 943185"/>
              <a:gd name="connsiteY41" fmla="*/ 313345 h 1663581"/>
              <a:gd name="connsiteX42" fmla="*/ 467469 w 943185"/>
              <a:gd name="connsiteY42" fmla="*/ 316194 h 1663581"/>
              <a:gd name="connsiteX43" fmla="*/ 458923 w 943185"/>
              <a:gd name="connsiteY43" fmla="*/ 319043 h 1663581"/>
              <a:gd name="connsiteX44" fmla="*/ 430437 w 943185"/>
              <a:gd name="connsiteY44" fmla="*/ 327588 h 1663581"/>
              <a:gd name="connsiteX45" fmla="*/ 421892 w 943185"/>
              <a:gd name="connsiteY45" fmla="*/ 330437 h 1663581"/>
              <a:gd name="connsiteX46" fmla="*/ 416194 w 943185"/>
              <a:gd name="connsiteY46" fmla="*/ 336134 h 1663581"/>
              <a:gd name="connsiteX47" fmla="*/ 399103 w 943185"/>
              <a:gd name="connsiteY47" fmla="*/ 341831 h 1663581"/>
              <a:gd name="connsiteX48" fmla="*/ 390557 w 943185"/>
              <a:gd name="connsiteY48" fmla="*/ 344680 h 1663581"/>
              <a:gd name="connsiteX49" fmla="*/ 364920 w 943185"/>
              <a:gd name="connsiteY49" fmla="*/ 356074 h 1663581"/>
              <a:gd name="connsiteX50" fmla="*/ 356374 w 943185"/>
              <a:gd name="connsiteY50" fmla="*/ 358923 h 1663581"/>
              <a:gd name="connsiteX51" fmla="*/ 347828 w 943185"/>
              <a:gd name="connsiteY51" fmla="*/ 361772 h 1663581"/>
              <a:gd name="connsiteX52" fmla="*/ 339282 w 943185"/>
              <a:gd name="connsiteY52" fmla="*/ 367469 h 1663581"/>
              <a:gd name="connsiteX53" fmla="*/ 322191 w 943185"/>
              <a:gd name="connsiteY53" fmla="*/ 373166 h 1663581"/>
              <a:gd name="connsiteX54" fmla="*/ 313645 w 943185"/>
              <a:gd name="connsiteY54" fmla="*/ 376015 h 1663581"/>
              <a:gd name="connsiteX55" fmla="*/ 305099 w 943185"/>
              <a:gd name="connsiteY55" fmla="*/ 381712 h 1663581"/>
              <a:gd name="connsiteX56" fmla="*/ 299402 w 943185"/>
              <a:gd name="connsiteY56" fmla="*/ 390258 h 1663581"/>
              <a:gd name="connsiteX57" fmla="*/ 290856 w 943185"/>
              <a:gd name="connsiteY57" fmla="*/ 393106 h 1663581"/>
              <a:gd name="connsiteX58" fmla="*/ 282310 w 943185"/>
              <a:gd name="connsiteY58" fmla="*/ 398803 h 1663581"/>
              <a:gd name="connsiteX59" fmla="*/ 276613 w 943185"/>
              <a:gd name="connsiteY59" fmla="*/ 404501 h 1663581"/>
              <a:gd name="connsiteX60" fmla="*/ 259521 w 943185"/>
              <a:gd name="connsiteY60" fmla="*/ 415895 h 1663581"/>
              <a:gd name="connsiteX61" fmla="*/ 250976 w 943185"/>
              <a:gd name="connsiteY61" fmla="*/ 421592 h 1663581"/>
              <a:gd name="connsiteX62" fmla="*/ 245278 w 943185"/>
              <a:gd name="connsiteY62" fmla="*/ 427289 h 1663581"/>
              <a:gd name="connsiteX63" fmla="*/ 236733 w 943185"/>
              <a:gd name="connsiteY63" fmla="*/ 430138 h 1663581"/>
              <a:gd name="connsiteX64" fmla="*/ 219641 w 943185"/>
              <a:gd name="connsiteY64" fmla="*/ 438684 h 1663581"/>
              <a:gd name="connsiteX65" fmla="*/ 216793 w 943185"/>
              <a:gd name="connsiteY65" fmla="*/ 447230 h 1663581"/>
              <a:gd name="connsiteX66" fmla="*/ 202550 w 943185"/>
              <a:gd name="connsiteY66" fmla="*/ 455775 h 1663581"/>
              <a:gd name="connsiteX67" fmla="*/ 191155 w 943185"/>
              <a:gd name="connsiteY67" fmla="*/ 470018 h 1663581"/>
              <a:gd name="connsiteX68" fmla="*/ 188307 w 943185"/>
              <a:gd name="connsiteY68" fmla="*/ 478564 h 1663581"/>
              <a:gd name="connsiteX69" fmla="*/ 176912 w 943185"/>
              <a:gd name="connsiteY69" fmla="*/ 489959 h 1663581"/>
              <a:gd name="connsiteX70" fmla="*/ 165518 w 943185"/>
              <a:gd name="connsiteY70" fmla="*/ 504202 h 1663581"/>
              <a:gd name="connsiteX71" fmla="*/ 159821 w 943185"/>
              <a:gd name="connsiteY71" fmla="*/ 521293 h 1663581"/>
              <a:gd name="connsiteX72" fmla="*/ 156972 w 943185"/>
              <a:gd name="connsiteY72" fmla="*/ 529839 h 1663581"/>
              <a:gd name="connsiteX73" fmla="*/ 151275 w 943185"/>
              <a:gd name="connsiteY73" fmla="*/ 538385 h 1663581"/>
              <a:gd name="connsiteX74" fmla="*/ 142729 w 943185"/>
              <a:gd name="connsiteY74" fmla="*/ 552628 h 1663581"/>
              <a:gd name="connsiteX75" fmla="*/ 134183 w 943185"/>
              <a:gd name="connsiteY75" fmla="*/ 566871 h 1663581"/>
              <a:gd name="connsiteX76" fmla="*/ 125637 w 943185"/>
              <a:gd name="connsiteY76" fmla="*/ 581114 h 1663581"/>
              <a:gd name="connsiteX77" fmla="*/ 114243 w 943185"/>
              <a:gd name="connsiteY77" fmla="*/ 598205 h 1663581"/>
              <a:gd name="connsiteX78" fmla="*/ 111394 w 943185"/>
              <a:gd name="connsiteY78" fmla="*/ 609600 h 1663581"/>
              <a:gd name="connsiteX79" fmla="*/ 105697 w 943185"/>
              <a:gd name="connsiteY79" fmla="*/ 618145 h 1663581"/>
              <a:gd name="connsiteX80" fmla="*/ 97151 w 943185"/>
              <a:gd name="connsiteY80" fmla="*/ 643783 h 1663581"/>
              <a:gd name="connsiteX81" fmla="*/ 94303 w 943185"/>
              <a:gd name="connsiteY81" fmla="*/ 652329 h 1663581"/>
              <a:gd name="connsiteX82" fmla="*/ 91454 w 943185"/>
              <a:gd name="connsiteY82" fmla="*/ 663723 h 1663581"/>
              <a:gd name="connsiteX83" fmla="*/ 80060 w 943185"/>
              <a:gd name="connsiteY83" fmla="*/ 689360 h 1663581"/>
              <a:gd name="connsiteX84" fmla="*/ 71514 w 943185"/>
              <a:gd name="connsiteY84" fmla="*/ 723544 h 1663581"/>
              <a:gd name="connsiteX85" fmla="*/ 68665 w 943185"/>
              <a:gd name="connsiteY85" fmla="*/ 732089 h 1663581"/>
              <a:gd name="connsiteX86" fmla="*/ 62968 w 943185"/>
              <a:gd name="connsiteY86" fmla="*/ 737787 h 1663581"/>
              <a:gd name="connsiteX87" fmla="*/ 57271 w 943185"/>
              <a:gd name="connsiteY87" fmla="*/ 754878 h 1663581"/>
              <a:gd name="connsiteX88" fmla="*/ 51574 w 943185"/>
              <a:gd name="connsiteY88" fmla="*/ 823244 h 1663581"/>
              <a:gd name="connsiteX89" fmla="*/ 48725 w 943185"/>
              <a:gd name="connsiteY89" fmla="*/ 831790 h 1663581"/>
              <a:gd name="connsiteX90" fmla="*/ 43028 w 943185"/>
              <a:gd name="connsiteY90" fmla="*/ 914400 h 1663581"/>
              <a:gd name="connsiteX91" fmla="*/ 37331 w 943185"/>
              <a:gd name="connsiteY91" fmla="*/ 1051132 h 1663581"/>
              <a:gd name="connsiteX92" fmla="*/ 34482 w 943185"/>
              <a:gd name="connsiteY92" fmla="*/ 1059678 h 1663581"/>
              <a:gd name="connsiteX93" fmla="*/ 31634 w 943185"/>
              <a:gd name="connsiteY93" fmla="*/ 1173622 h 1663581"/>
              <a:gd name="connsiteX94" fmla="*/ 28785 w 943185"/>
              <a:gd name="connsiteY94" fmla="*/ 1185016 h 1663581"/>
              <a:gd name="connsiteX95" fmla="*/ 23088 w 943185"/>
              <a:gd name="connsiteY95" fmla="*/ 1321749 h 1663581"/>
              <a:gd name="connsiteX96" fmla="*/ 20239 w 943185"/>
              <a:gd name="connsiteY96" fmla="*/ 1335992 h 1663581"/>
              <a:gd name="connsiteX97" fmla="*/ 23088 w 943185"/>
              <a:gd name="connsiteY97" fmla="*/ 1378721 h 1663581"/>
              <a:gd name="connsiteX98" fmla="*/ 25936 w 943185"/>
              <a:gd name="connsiteY98" fmla="*/ 1387267 h 1663581"/>
              <a:gd name="connsiteX99" fmla="*/ 31634 w 943185"/>
              <a:gd name="connsiteY99" fmla="*/ 1392964 h 1663581"/>
              <a:gd name="connsiteX100" fmla="*/ 23088 w 943185"/>
              <a:gd name="connsiteY100" fmla="*/ 1438542 h 1663581"/>
              <a:gd name="connsiteX101" fmla="*/ 17391 w 943185"/>
              <a:gd name="connsiteY101" fmla="*/ 1455633 h 1663581"/>
              <a:gd name="connsiteX102" fmla="*/ 14542 w 943185"/>
              <a:gd name="connsiteY102" fmla="*/ 1464179 h 1663581"/>
              <a:gd name="connsiteX103" fmla="*/ 11693 w 943185"/>
              <a:gd name="connsiteY103" fmla="*/ 1501211 h 1663581"/>
              <a:gd name="connsiteX104" fmla="*/ 8845 w 943185"/>
              <a:gd name="connsiteY104" fmla="*/ 1518302 h 1663581"/>
              <a:gd name="connsiteX105" fmla="*/ 3148 w 943185"/>
              <a:gd name="connsiteY105" fmla="*/ 1592366 h 1663581"/>
              <a:gd name="connsiteX106" fmla="*/ 299 w 943185"/>
              <a:gd name="connsiteY106" fmla="*/ 1663581 h 1663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943185" h="1663581">
                <a:moveTo>
                  <a:pt x="943185" y="0"/>
                </a:moveTo>
                <a:cubicBezTo>
                  <a:pt x="934160" y="3008"/>
                  <a:pt x="933981" y="2234"/>
                  <a:pt x="926093" y="8545"/>
                </a:cubicBezTo>
                <a:cubicBezTo>
                  <a:pt x="923996" y="10223"/>
                  <a:pt x="922545" y="12631"/>
                  <a:pt x="920396" y="14243"/>
                </a:cubicBezTo>
                <a:cubicBezTo>
                  <a:pt x="914919" y="18351"/>
                  <a:pt x="908147" y="20796"/>
                  <a:pt x="903305" y="25637"/>
                </a:cubicBezTo>
                <a:cubicBezTo>
                  <a:pt x="895484" y="33457"/>
                  <a:pt x="900155" y="30484"/>
                  <a:pt x="889062" y="34183"/>
                </a:cubicBezTo>
                <a:cubicBezTo>
                  <a:pt x="869651" y="53590"/>
                  <a:pt x="899991" y="24000"/>
                  <a:pt x="874819" y="45577"/>
                </a:cubicBezTo>
                <a:cubicBezTo>
                  <a:pt x="857615" y="60323"/>
                  <a:pt x="870580" y="54587"/>
                  <a:pt x="854878" y="59820"/>
                </a:cubicBezTo>
                <a:cubicBezTo>
                  <a:pt x="852979" y="62669"/>
                  <a:pt x="851854" y="66227"/>
                  <a:pt x="849181" y="68366"/>
                </a:cubicBezTo>
                <a:cubicBezTo>
                  <a:pt x="831441" y="82560"/>
                  <a:pt x="848705" y="59704"/>
                  <a:pt x="834938" y="76912"/>
                </a:cubicBezTo>
                <a:cubicBezTo>
                  <a:pt x="832799" y="79585"/>
                  <a:pt x="832144" y="83643"/>
                  <a:pt x="829241" y="85458"/>
                </a:cubicBezTo>
                <a:cubicBezTo>
                  <a:pt x="824149" y="88641"/>
                  <a:pt x="817847" y="89256"/>
                  <a:pt x="812150" y="91155"/>
                </a:cubicBezTo>
                <a:lnTo>
                  <a:pt x="803604" y="94003"/>
                </a:lnTo>
                <a:cubicBezTo>
                  <a:pt x="801705" y="95902"/>
                  <a:pt x="800309" y="98500"/>
                  <a:pt x="797907" y="99701"/>
                </a:cubicBezTo>
                <a:cubicBezTo>
                  <a:pt x="794405" y="101452"/>
                  <a:pt x="790277" y="101473"/>
                  <a:pt x="786512" y="102549"/>
                </a:cubicBezTo>
                <a:cubicBezTo>
                  <a:pt x="778322" y="104889"/>
                  <a:pt x="776356" y="105547"/>
                  <a:pt x="769421" y="111095"/>
                </a:cubicBezTo>
                <a:cubicBezTo>
                  <a:pt x="767324" y="112773"/>
                  <a:pt x="765820" y="115114"/>
                  <a:pt x="763723" y="116792"/>
                </a:cubicBezTo>
                <a:cubicBezTo>
                  <a:pt x="755498" y="123372"/>
                  <a:pt x="755594" y="120545"/>
                  <a:pt x="749480" y="128187"/>
                </a:cubicBezTo>
                <a:cubicBezTo>
                  <a:pt x="743877" y="135191"/>
                  <a:pt x="744961" y="137274"/>
                  <a:pt x="738086" y="142430"/>
                </a:cubicBezTo>
                <a:cubicBezTo>
                  <a:pt x="732608" y="146538"/>
                  <a:pt x="726691" y="150026"/>
                  <a:pt x="720994" y="153824"/>
                </a:cubicBezTo>
                <a:cubicBezTo>
                  <a:pt x="718146" y="155723"/>
                  <a:pt x="714870" y="157100"/>
                  <a:pt x="712449" y="159521"/>
                </a:cubicBezTo>
                <a:cubicBezTo>
                  <a:pt x="705440" y="166530"/>
                  <a:pt x="701186" y="172274"/>
                  <a:pt x="692508" y="176613"/>
                </a:cubicBezTo>
                <a:cubicBezTo>
                  <a:pt x="689823" y="177956"/>
                  <a:pt x="686811" y="178512"/>
                  <a:pt x="683963" y="179461"/>
                </a:cubicBezTo>
                <a:cubicBezTo>
                  <a:pt x="683013" y="182310"/>
                  <a:pt x="683237" y="185884"/>
                  <a:pt x="681114" y="188007"/>
                </a:cubicBezTo>
                <a:cubicBezTo>
                  <a:pt x="678991" y="190130"/>
                  <a:pt x="675254" y="189513"/>
                  <a:pt x="672568" y="190856"/>
                </a:cubicBezTo>
                <a:cubicBezTo>
                  <a:pt x="669506" y="192387"/>
                  <a:pt x="666871" y="194654"/>
                  <a:pt x="664022" y="196553"/>
                </a:cubicBezTo>
                <a:cubicBezTo>
                  <a:pt x="657808" y="215199"/>
                  <a:pt x="666439" y="196898"/>
                  <a:pt x="652628" y="207947"/>
                </a:cubicBezTo>
                <a:cubicBezTo>
                  <a:pt x="649955" y="210086"/>
                  <a:pt x="649834" y="214679"/>
                  <a:pt x="646931" y="216493"/>
                </a:cubicBezTo>
                <a:cubicBezTo>
                  <a:pt x="641838" y="219676"/>
                  <a:pt x="629839" y="222190"/>
                  <a:pt x="629839" y="222190"/>
                </a:cubicBezTo>
                <a:cubicBezTo>
                  <a:pt x="600202" y="251827"/>
                  <a:pt x="640510" y="212636"/>
                  <a:pt x="612748" y="236433"/>
                </a:cubicBezTo>
                <a:cubicBezTo>
                  <a:pt x="595544" y="251179"/>
                  <a:pt x="608509" y="245443"/>
                  <a:pt x="592807" y="250676"/>
                </a:cubicBezTo>
                <a:cubicBezTo>
                  <a:pt x="589959" y="252575"/>
                  <a:pt x="587409" y="255024"/>
                  <a:pt x="584262" y="256373"/>
                </a:cubicBezTo>
                <a:cubicBezTo>
                  <a:pt x="580663" y="257915"/>
                  <a:pt x="576689" y="258373"/>
                  <a:pt x="572867" y="259222"/>
                </a:cubicBezTo>
                <a:cubicBezTo>
                  <a:pt x="552239" y="263806"/>
                  <a:pt x="565351" y="259829"/>
                  <a:pt x="550078" y="264919"/>
                </a:cubicBezTo>
                <a:cubicBezTo>
                  <a:pt x="547230" y="266818"/>
                  <a:pt x="544206" y="268477"/>
                  <a:pt x="541533" y="270616"/>
                </a:cubicBezTo>
                <a:cubicBezTo>
                  <a:pt x="539436" y="272294"/>
                  <a:pt x="538139" y="274932"/>
                  <a:pt x="535836" y="276314"/>
                </a:cubicBezTo>
                <a:cubicBezTo>
                  <a:pt x="533261" y="277859"/>
                  <a:pt x="530139" y="278213"/>
                  <a:pt x="527290" y="279162"/>
                </a:cubicBezTo>
                <a:cubicBezTo>
                  <a:pt x="525391" y="282011"/>
                  <a:pt x="524266" y="285569"/>
                  <a:pt x="521593" y="287708"/>
                </a:cubicBezTo>
                <a:cubicBezTo>
                  <a:pt x="519248" y="289584"/>
                  <a:pt x="515170" y="288434"/>
                  <a:pt x="513047" y="290557"/>
                </a:cubicBezTo>
                <a:cubicBezTo>
                  <a:pt x="510924" y="292680"/>
                  <a:pt x="512321" y="296979"/>
                  <a:pt x="510198" y="299102"/>
                </a:cubicBezTo>
                <a:cubicBezTo>
                  <a:pt x="508075" y="301225"/>
                  <a:pt x="504338" y="300608"/>
                  <a:pt x="501652" y="301951"/>
                </a:cubicBezTo>
                <a:cubicBezTo>
                  <a:pt x="498590" y="303482"/>
                  <a:pt x="496235" y="306258"/>
                  <a:pt x="493107" y="307648"/>
                </a:cubicBezTo>
                <a:cubicBezTo>
                  <a:pt x="487619" y="310087"/>
                  <a:pt x="481712" y="311446"/>
                  <a:pt x="476015" y="313345"/>
                </a:cubicBezTo>
                <a:lnTo>
                  <a:pt x="467469" y="316194"/>
                </a:lnTo>
                <a:cubicBezTo>
                  <a:pt x="464620" y="317144"/>
                  <a:pt x="461836" y="318315"/>
                  <a:pt x="458923" y="319043"/>
                </a:cubicBezTo>
                <a:cubicBezTo>
                  <a:pt x="441708" y="323346"/>
                  <a:pt x="451235" y="320655"/>
                  <a:pt x="430437" y="327588"/>
                </a:cubicBezTo>
                <a:lnTo>
                  <a:pt x="421892" y="330437"/>
                </a:lnTo>
                <a:cubicBezTo>
                  <a:pt x="419993" y="332336"/>
                  <a:pt x="418596" y="334933"/>
                  <a:pt x="416194" y="336134"/>
                </a:cubicBezTo>
                <a:cubicBezTo>
                  <a:pt x="410823" y="338819"/>
                  <a:pt x="404800" y="339932"/>
                  <a:pt x="399103" y="341831"/>
                </a:cubicBezTo>
                <a:cubicBezTo>
                  <a:pt x="396254" y="342781"/>
                  <a:pt x="393056" y="343014"/>
                  <a:pt x="390557" y="344680"/>
                </a:cubicBezTo>
                <a:cubicBezTo>
                  <a:pt x="377014" y="353708"/>
                  <a:pt x="385260" y="349294"/>
                  <a:pt x="364920" y="356074"/>
                </a:cubicBezTo>
                <a:lnTo>
                  <a:pt x="356374" y="358923"/>
                </a:lnTo>
                <a:cubicBezTo>
                  <a:pt x="353525" y="359873"/>
                  <a:pt x="350327" y="360106"/>
                  <a:pt x="347828" y="361772"/>
                </a:cubicBezTo>
                <a:cubicBezTo>
                  <a:pt x="344979" y="363671"/>
                  <a:pt x="342411" y="366079"/>
                  <a:pt x="339282" y="367469"/>
                </a:cubicBezTo>
                <a:cubicBezTo>
                  <a:pt x="333794" y="369908"/>
                  <a:pt x="327888" y="371267"/>
                  <a:pt x="322191" y="373166"/>
                </a:cubicBezTo>
                <a:cubicBezTo>
                  <a:pt x="319342" y="374116"/>
                  <a:pt x="316144" y="374349"/>
                  <a:pt x="313645" y="376015"/>
                </a:cubicBezTo>
                <a:lnTo>
                  <a:pt x="305099" y="381712"/>
                </a:lnTo>
                <a:cubicBezTo>
                  <a:pt x="303200" y="384561"/>
                  <a:pt x="302075" y="388119"/>
                  <a:pt x="299402" y="390258"/>
                </a:cubicBezTo>
                <a:cubicBezTo>
                  <a:pt x="297057" y="392134"/>
                  <a:pt x="293542" y="391763"/>
                  <a:pt x="290856" y="393106"/>
                </a:cubicBezTo>
                <a:cubicBezTo>
                  <a:pt x="287794" y="394637"/>
                  <a:pt x="284983" y="396664"/>
                  <a:pt x="282310" y="398803"/>
                </a:cubicBezTo>
                <a:cubicBezTo>
                  <a:pt x="280213" y="400481"/>
                  <a:pt x="278762" y="402889"/>
                  <a:pt x="276613" y="404501"/>
                </a:cubicBezTo>
                <a:cubicBezTo>
                  <a:pt x="271135" y="408609"/>
                  <a:pt x="265218" y="412097"/>
                  <a:pt x="259521" y="415895"/>
                </a:cubicBezTo>
                <a:cubicBezTo>
                  <a:pt x="256673" y="417794"/>
                  <a:pt x="253397" y="419172"/>
                  <a:pt x="250976" y="421592"/>
                </a:cubicBezTo>
                <a:cubicBezTo>
                  <a:pt x="249077" y="423491"/>
                  <a:pt x="247581" y="425907"/>
                  <a:pt x="245278" y="427289"/>
                </a:cubicBezTo>
                <a:cubicBezTo>
                  <a:pt x="242703" y="428834"/>
                  <a:pt x="239418" y="428795"/>
                  <a:pt x="236733" y="430138"/>
                </a:cubicBezTo>
                <a:cubicBezTo>
                  <a:pt x="214648" y="441181"/>
                  <a:pt x="241118" y="431524"/>
                  <a:pt x="219641" y="438684"/>
                </a:cubicBezTo>
                <a:cubicBezTo>
                  <a:pt x="218692" y="441533"/>
                  <a:pt x="218338" y="444655"/>
                  <a:pt x="216793" y="447230"/>
                </a:cubicBezTo>
                <a:cubicBezTo>
                  <a:pt x="212883" y="453746"/>
                  <a:pt x="209271" y="453535"/>
                  <a:pt x="202550" y="455775"/>
                </a:cubicBezTo>
                <a:cubicBezTo>
                  <a:pt x="197252" y="461073"/>
                  <a:pt x="194747" y="462833"/>
                  <a:pt x="191155" y="470018"/>
                </a:cubicBezTo>
                <a:cubicBezTo>
                  <a:pt x="189812" y="472704"/>
                  <a:pt x="190052" y="476121"/>
                  <a:pt x="188307" y="478564"/>
                </a:cubicBezTo>
                <a:cubicBezTo>
                  <a:pt x="185185" y="482935"/>
                  <a:pt x="179892" y="485490"/>
                  <a:pt x="176912" y="489959"/>
                </a:cubicBezTo>
                <a:cubicBezTo>
                  <a:pt x="169725" y="500739"/>
                  <a:pt x="173635" y="496083"/>
                  <a:pt x="165518" y="504202"/>
                </a:cubicBezTo>
                <a:lnTo>
                  <a:pt x="159821" y="521293"/>
                </a:lnTo>
                <a:cubicBezTo>
                  <a:pt x="158871" y="524142"/>
                  <a:pt x="158638" y="527340"/>
                  <a:pt x="156972" y="529839"/>
                </a:cubicBezTo>
                <a:cubicBezTo>
                  <a:pt x="155073" y="532688"/>
                  <a:pt x="152806" y="535323"/>
                  <a:pt x="151275" y="538385"/>
                </a:cubicBezTo>
                <a:cubicBezTo>
                  <a:pt x="143879" y="553176"/>
                  <a:pt x="153856" y="541499"/>
                  <a:pt x="142729" y="552628"/>
                </a:cubicBezTo>
                <a:cubicBezTo>
                  <a:pt x="134657" y="576839"/>
                  <a:pt x="145915" y="547315"/>
                  <a:pt x="134183" y="566871"/>
                </a:cubicBezTo>
                <a:cubicBezTo>
                  <a:pt x="123092" y="585358"/>
                  <a:pt x="140073" y="566678"/>
                  <a:pt x="125637" y="581114"/>
                </a:cubicBezTo>
                <a:cubicBezTo>
                  <a:pt x="116746" y="607790"/>
                  <a:pt x="131311" y="568336"/>
                  <a:pt x="114243" y="598205"/>
                </a:cubicBezTo>
                <a:cubicBezTo>
                  <a:pt x="112300" y="601604"/>
                  <a:pt x="112936" y="606001"/>
                  <a:pt x="111394" y="609600"/>
                </a:cubicBezTo>
                <a:cubicBezTo>
                  <a:pt x="110045" y="612747"/>
                  <a:pt x="107596" y="615297"/>
                  <a:pt x="105697" y="618145"/>
                </a:cubicBezTo>
                <a:lnTo>
                  <a:pt x="97151" y="643783"/>
                </a:lnTo>
                <a:cubicBezTo>
                  <a:pt x="96202" y="646632"/>
                  <a:pt x="95031" y="649416"/>
                  <a:pt x="94303" y="652329"/>
                </a:cubicBezTo>
                <a:cubicBezTo>
                  <a:pt x="93353" y="656127"/>
                  <a:pt x="92996" y="660125"/>
                  <a:pt x="91454" y="663723"/>
                </a:cubicBezTo>
                <a:cubicBezTo>
                  <a:pt x="83537" y="682197"/>
                  <a:pt x="84892" y="660372"/>
                  <a:pt x="80060" y="689360"/>
                </a:cubicBezTo>
                <a:cubicBezTo>
                  <a:pt x="76224" y="712372"/>
                  <a:pt x="79037" y="700977"/>
                  <a:pt x="71514" y="723544"/>
                </a:cubicBezTo>
                <a:cubicBezTo>
                  <a:pt x="70564" y="726392"/>
                  <a:pt x="70788" y="729966"/>
                  <a:pt x="68665" y="732089"/>
                </a:cubicBezTo>
                <a:lnTo>
                  <a:pt x="62968" y="737787"/>
                </a:lnTo>
                <a:cubicBezTo>
                  <a:pt x="61069" y="743484"/>
                  <a:pt x="57604" y="748882"/>
                  <a:pt x="57271" y="754878"/>
                </a:cubicBezTo>
                <a:cubicBezTo>
                  <a:pt x="55968" y="778335"/>
                  <a:pt x="56606" y="800599"/>
                  <a:pt x="51574" y="823244"/>
                </a:cubicBezTo>
                <a:cubicBezTo>
                  <a:pt x="50923" y="826175"/>
                  <a:pt x="49675" y="828941"/>
                  <a:pt x="48725" y="831790"/>
                </a:cubicBezTo>
                <a:cubicBezTo>
                  <a:pt x="47136" y="852452"/>
                  <a:pt x="43666" y="895254"/>
                  <a:pt x="43028" y="914400"/>
                </a:cubicBezTo>
                <a:cubicBezTo>
                  <a:pt x="41156" y="970545"/>
                  <a:pt x="50213" y="1006044"/>
                  <a:pt x="37331" y="1051132"/>
                </a:cubicBezTo>
                <a:cubicBezTo>
                  <a:pt x="36506" y="1054019"/>
                  <a:pt x="35432" y="1056829"/>
                  <a:pt x="34482" y="1059678"/>
                </a:cubicBezTo>
                <a:cubicBezTo>
                  <a:pt x="33533" y="1097659"/>
                  <a:pt x="33359" y="1135668"/>
                  <a:pt x="31634" y="1173622"/>
                </a:cubicBezTo>
                <a:cubicBezTo>
                  <a:pt x="31456" y="1177533"/>
                  <a:pt x="28971" y="1181106"/>
                  <a:pt x="28785" y="1185016"/>
                </a:cubicBezTo>
                <a:cubicBezTo>
                  <a:pt x="26295" y="1237293"/>
                  <a:pt x="29365" y="1274666"/>
                  <a:pt x="23088" y="1321749"/>
                </a:cubicBezTo>
                <a:cubicBezTo>
                  <a:pt x="22448" y="1326548"/>
                  <a:pt x="21189" y="1331244"/>
                  <a:pt x="20239" y="1335992"/>
                </a:cubicBezTo>
                <a:cubicBezTo>
                  <a:pt x="21189" y="1350235"/>
                  <a:pt x="21512" y="1364534"/>
                  <a:pt x="23088" y="1378721"/>
                </a:cubicBezTo>
                <a:cubicBezTo>
                  <a:pt x="23420" y="1381705"/>
                  <a:pt x="24391" y="1384692"/>
                  <a:pt x="25936" y="1387267"/>
                </a:cubicBezTo>
                <a:cubicBezTo>
                  <a:pt x="27318" y="1389570"/>
                  <a:pt x="29735" y="1391065"/>
                  <a:pt x="31634" y="1392964"/>
                </a:cubicBezTo>
                <a:cubicBezTo>
                  <a:pt x="28188" y="1427420"/>
                  <a:pt x="31802" y="1412401"/>
                  <a:pt x="23088" y="1438542"/>
                </a:cubicBezTo>
                <a:lnTo>
                  <a:pt x="17391" y="1455633"/>
                </a:lnTo>
                <a:lnTo>
                  <a:pt x="14542" y="1464179"/>
                </a:lnTo>
                <a:cubicBezTo>
                  <a:pt x="13592" y="1476523"/>
                  <a:pt x="12989" y="1488899"/>
                  <a:pt x="11693" y="1501211"/>
                </a:cubicBezTo>
                <a:cubicBezTo>
                  <a:pt x="11088" y="1506955"/>
                  <a:pt x="9384" y="1512552"/>
                  <a:pt x="8845" y="1518302"/>
                </a:cubicBezTo>
                <a:cubicBezTo>
                  <a:pt x="6534" y="1542955"/>
                  <a:pt x="4450" y="1567639"/>
                  <a:pt x="3148" y="1592366"/>
                </a:cubicBezTo>
                <a:cubicBezTo>
                  <a:pt x="0" y="1652178"/>
                  <a:pt x="299" y="1628423"/>
                  <a:pt x="299" y="1663581"/>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Freeform 8"/>
          <p:cNvSpPr/>
          <p:nvPr/>
        </p:nvSpPr>
        <p:spPr>
          <a:xfrm>
            <a:off x="4676523" y="1630766"/>
            <a:ext cx="706453" cy="478565"/>
          </a:xfrm>
          <a:custGeom>
            <a:avLst/>
            <a:gdLst>
              <a:gd name="connsiteX0" fmla="*/ 706453 w 706453"/>
              <a:gd name="connsiteY0" fmla="*/ 0 h 478565"/>
              <a:gd name="connsiteX1" fmla="*/ 692210 w 706453"/>
              <a:gd name="connsiteY1" fmla="*/ 14243 h 478565"/>
              <a:gd name="connsiteX2" fmla="*/ 686512 w 706453"/>
              <a:gd name="connsiteY2" fmla="*/ 19941 h 478565"/>
              <a:gd name="connsiteX3" fmla="*/ 677967 w 706453"/>
              <a:gd name="connsiteY3" fmla="*/ 25638 h 478565"/>
              <a:gd name="connsiteX4" fmla="*/ 672269 w 706453"/>
              <a:gd name="connsiteY4" fmla="*/ 31335 h 478565"/>
              <a:gd name="connsiteX5" fmla="*/ 663724 w 706453"/>
              <a:gd name="connsiteY5" fmla="*/ 34184 h 478565"/>
              <a:gd name="connsiteX6" fmla="*/ 649481 w 706453"/>
              <a:gd name="connsiteY6" fmla="*/ 45578 h 478565"/>
              <a:gd name="connsiteX7" fmla="*/ 643783 w 706453"/>
              <a:gd name="connsiteY7" fmla="*/ 51275 h 478565"/>
              <a:gd name="connsiteX8" fmla="*/ 635238 w 706453"/>
              <a:gd name="connsiteY8" fmla="*/ 54124 h 478565"/>
              <a:gd name="connsiteX9" fmla="*/ 629540 w 706453"/>
              <a:gd name="connsiteY9" fmla="*/ 59821 h 478565"/>
              <a:gd name="connsiteX10" fmla="*/ 612449 w 706453"/>
              <a:gd name="connsiteY10" fmla="*/ 65518 h 478565"/>
              <a:gd name="connsiteX11" fmla="*/ 595357 w 706453"/>
              <a:gd name="connsiteY11" fmla="*/ 74064 h 478565"/>
              <a:gd name="connsiteX12" fmla="*/ 578266 w 706453"/>
              <a:gd name="connsiteY12" fmla="*/ 82610 h 478565"/>
              <a:gd name="connsiteX13" fmla="*/ 564023 w 706453"/>
              <a:gd name="connsiteY13" fmla="*/ 91156 h 478565"/>
              <a:gd name="connsiteX14" fmla="*/ 558325 w 706453"/>
              <a:gd name="connsiteY14" fmla="*/ 96853 h 478565"/>
              <a:gd name="connsiteX15" fmla="*/ 549780 w 706453"/>
              <a:gd name="connsiteY15" fmla="*/ 102550 h 478565"/>
              <a:gd name="connsiteX16" fmla="*/ 544082 w 706453"/>
              <a:gd name="connsiteY16" fmla="*/ 108247 h 478565"/>
              <a:gd name="connsiteX17" fmla="*/ 535537 w 706453"/>
              <a:gd name="connsiteY17" fmla="*/ 111096 h 478565"/>
              <a:gd name="connsiteX18" fmla="*/ 521294 w 706453"/>
              <a:gd name="connsiteY18" fmla="*/ 122490 h 478565"/>
              <a:gd name="connsiteX19" fmla="*/ 512748 w 706453"/>
              <a:gd name="connsiteY19" fmla="*/ 125339 h 478565"/>
              <a:gd name="connsiteX20" fmla="*/ 495656 w 706453"/>
              <a:gd name="connsiteY20" fmla="*/ 136733 h 478565"/>
              <a:gd name="connsiteX21" fmla="*/ 487110 w 706453"/>
              <a:gd name="connsiteY21" fmla="*/ 142430 h 478565"/>
              <a:gd name="connsiteX22" fmla="*/ 478565 w 706453"/>
              <a:gd name="connsiteY22" fmla="*/ 145279 h 478565"/>
              <a:gd name="connsiteX23" fmla="*/ 464322 w 706453"/>
              <a:gd name="connsiteY23" fmla="*/ 156673 h 478565"/>
              <a:gd name="connsiteX24" fmla="*/ 458624 w 706453"/>
              <a:gd name="connsiteY24" fmla="*/ 162371 h 478565"/>
              <a:gd name="connsiteX25" fmla="*/ 450079 w 706453"/>
              <a:gd name="connsiteY25" fmla="*/ 168068 h 478565"/>
              <a:gd name="connsiteX26" fmla="*/ 444381 w 706453"/>
              <a:gd name="connsiteY26" fmla="*/ 173765 h 478565"/>
              <a:gd name="connsiteX27" fmla="*/ 435836 w 706453"/>
              <a:gd name="connsiteY27" fmla="*/ 176614 h 478565"/>
              <a:gd name="connsiteX28" fmla="*/ 421593 w 706453"/>
              <a:gd name="connsiteY28" fmla="*/ 188008 h 478565"/>
              <a:gd name="connsiteX29" fmla="*/ 413047 w 706453"/>
              <a:gd name="connsiteY29" fmla="*/ 190857 h 478565"/>
              <a:gd name="connsiteX30" fmla="*/ 395955 w 706453"/>
              <a:gd name="connsiteY30" fmla="*/ 199402 h 478565"/>
              <a:gd name="connsiteX31" fmla="*/ 390258 w 706453"/>
              <a:gd name="connsiteY31" fmla="*/ 205100 h 478565"/>
              <a:gd name="connsiteX32" fmla="*/ 373167 w 706453"/>
              <a:gd name="connsiteY32" fmla="*/ 216494 h 478565"/>
              <a:gd name="connsiteX33" fmla="*/ 358924 w 706453"/>
              <a:gd name="connsiteY33" fmla="*/ 225040 h 478565"/>
              <a:gd name="connsiteX34" fmla="*/ 344681 w 706453"/>
              <a:gd name="connsiteY34" fmla="*/ 236434 h 478565"/>
              <a:gd name="connsiteX35" fmla="*/ 338983 w 706453"/>
              <a:gd name="connsiteY35" fmla="*/ 242131 h 478565"/>
              <a:gd name="connsiteX36" fmla="*/ 321892 w 706453"/>
              <a:gd name="connsiteY36" fmla="*/ 247829 h 478565"/>
              <a:gd name="connsiteX37" fmla="*/ 313346 w 706453"/>
              <a:gd name="connsiteY37" fmla="*/ 250677 h 478565"/>
              <a:gd name="connsiteX38" fmla="*/ 299103 w 706453"/>
              <a:gd name="connsiteY38" fmla="*/ 262072 h 478565"/>
              <a:gd name="connsiteX39" fmla="*/ 290557 w 706453"/>
              <a:gd name="connsiteY39" fmla="*/ 279163 h 478565"/>
              <a:gd name="connsiteX40" fmla="*/ 276314 w 706453"/>
              <a:gd name="connsiteY40" fmla="*/ 282012 h 478565"/>
              <a:gd name="connsiteX41" fmla="*/ 259223 w 706453"/>
              <a:gd name="connsiteY41" fmla="*/ 287709 h 478565"/>
              <a:gd name="connsiteX42" fmla="*/ 244980 w 706453"/>
              <a:gd name="connsiteY42" fmla="*/ 296255 h 478565"/>
              <a:gd name="connsiteX43" fmla="*/ 230737 w 706453"/>
              <a:gd name="connsiteY43" fmla="*/ 304800 h 478565"/>
              <a:gd name="connsiteX44" fmla="*/ 216494 w 706453"/>
              <a:gd name="connsiteY44" fmla="*/ 316195 h 478565"/>
              <a:gd name="connsiteX45" fmla="*/ 210796 w 706453"/>
              <a:gd name="connsiteY45" fmla="*/ 321892 h 478565"/>
              <a:gd name="connsiteX46" fmla="*/ 193705 w 706453"/>
              <a:gd name="connsiteY46" fmla="*/ 327589 h 478565"/>
              <a:gd name="connsiteX47" fmla="*/ 179462 w 706453"/>
              <a:gd name="connsiteY47" fmla="*/ 338984 h 478565"/>
              <a:gd name="connsiteX48" fmla="*/ 168067 w 706453"/>
              <a:gd name="connsiteY48" fmla="*/ 353227 h 478565"/>
              <a:gd name="connsiteX49" fmla="*/ 153824 w 706453"/>
              <a:gd name="connsiteY49" fmla="*/ 364621 h 478565"/>
              <a:gd name="connsiteX50" fmla="*/ 139581 w 706453"/>
              <a:gd name="connsiteY50" fmla="*/ 381713 h 478565"/>
              <a:gd name="connsiteX51" fmla="*/ 111096 w 706453"/>
              <a:gd name="connsiteY51" fmla="*/ 390258 h 478565"/>
              <a:gd name="connsiteX52" fmla="*/ 102550 w 706453"/>
              <a:gd name="connsiteY52" fmla="*/ 393107 h 478565"/>
              <a:gd name="connsiteX53" fmla="*/ 85458 w 706453"/>
              <a:gd name="connsiteY53" fmla="*/ 404501 h 478565"/>
              <a:gd name="connsiteX54" fmla="*/ 79761 w 706453"/>
              <a:gd name="connsiteY54" fmla="*/ 410199 h 478565"/>
              <a:gd name="connsiteX55" fmla="*/ 62669 w 706453"/>
              <a:gd name="connsiteY55" fmla="*/ 421593 h 478565"/>
              <a:gd name="connsiteX56" fmla="*/ 54124 w 706453"/>
              <a:gd name="connsiteY56" fmla="*/ 427290 h 478565"/>
              <a:gd name="connsiteX57" fmla="*/ 42729 w 706453"/>
              <a:gd name="connsiteY57" fmla="*/ 438685 h 478565"/>
              <a:gd name="connsiteX58" fmla="*/ 25638 w 706453"/>
              <a:gd name="connsiteY58" fmla="*/ 450079 h 478565"/>
              <a:gd name="connsiteX59" fmla="*/ 19940 w 706453"/>
              <a:gd name="connsiteY59" fmla="*/ 455776 h 478565"/>
              <a:gd name="connsiteX60" fmla="*/ 5697 w 706453"/>
              <a:gd name="connsiteY60" fmla="*/ 467171 h 478565"/>
              <a:gd name="connsiteX61" fmla="*/ 0 w 706453"/>
              <a:gd name="connsiteY61" fmla="*/ 478565 h 478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706453" h="478565">
                <a:moveTo>
                  <a:pt x="706453" y="0"/>
                </a:moveTo>
                <a:cubicBezTo>
                  <a:pt x="696685" y="14651"/>
                  <a:pt x="705775" y="3391"/>
                  <a:pt x="692210" y="14243"/>
                </a:cubicBezTo>
                <a:cubicBezTo>
                  <a:pt x="690113" y="15921"/>
                  <a:pt x="688609" y="18263"/>
                  <a:pt x="686512" y="19941"/>
                </a:cubicBezTo>
                <a:cubicBezTo>
                  <a:pt x="683839" y="22080"/>
                  <a:pt x="680640" y="23500"/>
                  <a:pt x="677967" y="25638"/>
                </a:cubicBezTo>
                <a:cubicBezTo>
                  <a:pt x="675870" y="27316"/>
                  <a:pt x="674572" y="29953"/>
                  <a:pt x="672269" y="31335"/>
                </a:cubicBezTo>
                <a:cubicBezTo>
                  <a:pt x="669694" y="32880"/>
                  <a:pt x="666572" y="33234"/>
                  <a:pt x="663724" y="34184"/>
                </a:cubicBezTo>
                <a:cubicBezTo>
                  <a:pt x="649966" y="47940"/>
                  <a:pt x="667449" y="31204"/>
                  <a:pt x="649481" y="45578"/>
                </a:cubicBezTo>
                <a:cubicBezTo>
                  <a:pt x="647384" y="47256"/>
                  <a:pt x="646086" y="49893"/>
                  <a:pt x="643783" y="51275"/>
                </a:cubicBezTo>
                <a:cubicBezTo>
                  <a:pt x="641208" y="52820"/>
                  <a:pt x="638086" y="53174"/>
                  <a:pt x="635238" y="54124"/>
                </a:cubicBezTo>
                <a:cubicBezTo>
                  <a:pt x="633339" y="56023"/>
                  <a:pt x="631942" y="58620"/>
                  <a:pt x="629540" y="59821"/>
                </a:cubicBezTo>
                <a:cubicBezTo>
                  <a:pt x="624169" y="62506"/>
                  <a:pt x="612449" y="65518"/>
                  <a:pt x="612449" y="65518"/>
                </a:cubicBezTo>
                <a:cubicBezTo>
                  <a:pt x="587958" y="81845"/>
                  <a:pt x="618945" y="62270"/>
                  <a:pt x="595357" y="74064"/>
                </a:cubicBezTo>
                <a:cubicBezTo>
                  <a:pt x="573266" y="85110"/>
                  <a:pt x="599747" y="75448"/>
                  <a:pt x="578266" y="82610"/>
                </a:cubicBezTo>
                <a:cubicBezTo>
                  <a:pt x="563828" y="97046"/>
                  <a:pt x="582513" y="80062"/>
                  <a:pt x="564023" y="91156"/>
                </a:cubicBezTo>
                <a:cubicBezTo>
                  <a:pt x="561720" y="92538"/>
                  <a:pt x="560422" y="95175"/>
                  <a:pt x="558325" y="96853"/>
                </a:cubicBezTo>
                <a:cubicBezTo>
                  <a:pt x="555652" y="98991"/>
                  <a:pt x="552453" y="100412"/>
                  <a:pt x="549780" y="102550"/>
                </a:cubicBezTo>
                <a:cubicBezTo>
                  <a:pt x="547683" y="104228"/>
                  <a:pt x="546385" y="106865"/>
                  <a:pt x="544082" y="108247"/>
                </a:cubicBezTo>
                <a:cubicBezTo>
                  <a:pt x="541507" y="109792"/>
                  <a:pt x="538385" y="110146"/>
                  <a:pt x="535537" y="111096"/>
                </a:cubicBezTo>
                <a:cubicBezTo>
                  <a:pt x="530239" y="116393"/>
                  <a:pt x="528479" y="118897"/>
                  <a:pt x="521294" y="122490"/>
                </a:cubicBezTo>
                <a:cubicBezTo>
                  <a:pt x="518608" y="123833"/>
                  <a:pt x="515373" y="123881"/>
                  <a:pt x="512748" y="125339"/>
                </a:cubicBezTo>
                <a:cubicBezTo>
                  <a:pt x="506762" y="128664"/>
                  <a:pt x="501353" y="132935"/>
                  <a:pt x="495656" y="136733"/>
                </a:cubicBezTo>
                <a:cubicBezTo>
                  <a:pt x="492807" y="138632"/>
                  <a:pt x="490358" y="141347"/>
                  <a:pt x="487110" y="142430"/>
                </a:cubicBezTo>
                <a:lnTo>
                  <a:pt x="478565" y="145279"/>
                </a:lnTo>
                <a:cubicBezTo>
                  <a:pt x="464802" y="159040"/>
                  <a:pt x="482296" y="142293"/>
                  <a:pt x="464322" y="156673"/>
                </a:cubicBezTo>
                <a:cubicBezTo>
                  <a:pt x="462225" y="158351"/>
                  <a:pt x="460721" y="160693"/>
                  <a:pt x="458624" y="162371"/>
                </a:cubicBezTo>
                <a:cubicBezTo>
                  <a:pt x="455951" y="164510"/>
                  <a:pt x="452752" y="165930"/>
                  <a:pt x="450079" y="168068"/>
                </a:cubicBezTo>
                <a:cubicBezTo>
                  <a:pt x="447982" y="169746"/>
                  <a:pt x="446684" y="172383"/>
                  <a:pt x="444381" y="173765"/>
                </a:cubicBezTo>
                <a:cubicBezTo>
                  <a:pt x="441806" y="175310"/>
                  <a:pt x="438684" y="175664"/>
                  <a:pt x="435836" y="176614"/>
                </a:cubicBezTo>
                <a:cubicBezTo>
                  <a:pt x="430538" y="181911"/>
                  <a:pt x="428778" y="184415"/>
                  <a:pt x="421593" y="188008"/>
                </a:cubicBezTo>
                <a:cubicBezTo>
                  <a:pt x="418907" y="189351"/>
                  <a:pt x="415733" y="189514"/>
                  <a:pt x="413047" y="190857"/>
                </a:cubicBezTo>
                <a:cubicBezTo>
                  <a:pt x="390966" y="201898"/>
                  <a:pt x="417429" y="192246"/>
                  <a:pt x="395955" y="199402"/>
                </a:cubicBezTo>
                <a:cubicBezTo>
                  <a:pt x="394056" y="201301"/>
                  <a:pt x="392407" y="203488"/>
                  <a:pt x="390258" y="205100"/>
                </a:cubicBezTo>
                <a:cubicBezTo>
                  <a:pt x="384781" y="209208"/>
                  <a:pt x="378009" y="211653"/>
                  <a:pt x="373167" y="216494"/>
                </a:cubicBezTo>
                <a:cubicBezTo>
                  <a:pt x="365346" y="224314"/>
                  <a:pt x="370017" y="221341"/>
                  <a:pt x="358924" y="225040"/>
                </a:cubicBezTo>
                <a:cubicBezTo>
                  <a:pt x="345166" y="238796"/>
                  <a:pt x="362649" y="222060"/>
                  <a:pt x="344681" y="236434"/>
                </a:cubicBezTo>
                <a:cubicBezTo>
                  <a:pt x="342584" y="238112"/>
                  <a:pt x="341385" y="240930"/>
                  <a:pt x="338983" y="242131"/>
                </a:cubicBezTo>
                <a:cubicBezTo>
                  <a:pt x="333612" y="244817"/>
                  <a:pt x="327589" y="245930"/>
                  <a:pt x="321892" y="247829"/>
                </a:cubicBezTo>
                <a:lnTo>
                  <a:pt x="313346" y="250677"/>
                </a:lnTo>
                <a:cubicBezTo>
                  <a:pt x="309461" y="253267"/>
                  <a:pt x="301811" y="257559"/>
                  <a:pt x="299103" y="262072"/>
                </a:cubicBezTo>
                <a:cubicBezTo>
                  <a:pt x="295861" y="267474"/>
                  <a:pt x="297132" y="275405"/>
                  <a:pt x="290557" y="279163"/>
                </a:cubicBezTo>
                <a:cubicBezTo>
                  <a:pt x="286353" y="281565"/>
                  <a:pt x="280985" y="280738"/>
                  <a:pt x="276314" y="282012"/>
                </a:cubicBezTo>
                <a:cubicBezTo>
                  <a:pt x="270520" y="283592"/>
                  <a:pt x="259223" y="287709"/>
                  <a:pt x="259223" y="287709"/>
                </a:cubicBezTo>
                <a:cubicBezTo>
                  <a:pt x="244785" y="302145"/>
                  <a:pt x="263470" y="285161"/>
                  <a:pt x="244980" y="296255"/>
                </a:cubicBezTo>
                <a:cubicBezTo>
                  <a:pt x="225435" y="307982"/>
                  <a:pt x="254936" y="296735"/>
                  <a:pt x="230737" y="304800"/>
                </a:cubicBezTo>
                <a:cubicBezTo>
                  <a:pt x="216983" y="318554"/>
                  <a:pt x="234456" y="301826"/>
                  <a:pt x="216494" y="316195"/>
                </a:cubicBezTo>
                <a:cubicBezTo>
                  <a:pt x="214397" y="317873"/>
                  <a:pt x="213198" y="320691"/>
                  <a:pt x="210796" y="321892"/>
                </a:cubicBezTo>
                <a:cubicBezTo>
                  <a:pt x="205425" y="324577"/>
                  <a:pt x="193705" y="327589"/>
                  <a:pt x="193705" y="327589"/>
                </a:cubicBezTo>
                <a:cubicBezTo>
                  <a:pt x="187356" y="331821"/>
                  <a:pt x="184103" y="333183"/>
                  <a:pt x="179462" y="338984"/>
                </a:cubicBezTo>
                <a:cubicBezTo>
                  <a:pt x="172882" y="347209"/>
                  <a:pt x="175709" y="347113"/>
                  <a:pt x="168067" y="353227"/>
                </a:cubicBezTo>
                <a:cubicBezTo>
                  <a:pt x="159845" y="359805"/>
                  <a:pt x="159936" y="356982"/>
                  <a:pt x="153824" y="364621"/>
                </a:cubicBezTo>
                <a:cubicBezTo>
                  <a:pt x="149000" y="370650"/>
                  <a:pt x="146891" y="377652"/>
                  <a:pt x="139581" y="381713"/>
                </a:cubicBezTo>
                <a:cubicBezTo>
                  <a:pt x="132410" y="385697"/>
                  <a:pt x="119428" y="387878"/>
                  <a:pt x="111096" y="390258"/>
                </a:cubicBezTo>
                <a:cubicBezTo>
                  <a:pt x="108209" y="391083"/>
                  <a:pt x="105175" y="391649"/>
                  <a:pt x="102550" y="393107"/>
                </a:cubicBezTo>
                <a:cubicBezTo>
                  <a:pt x="96564" y="396432"/>
                  <a:pt x="90299" y="399659"/>
                  <a:pt x="85458" y="404501"/>
                </a:cubicBezTo>
                <a:cubicBezTo>
                  <a:pt x="83559" y="406400"/>
                  <a:pt x="81910" y="408587"/>
                  <a:pt x="79761" y="410199"/>
                </a:cubicBezTo>
                <a:cubicBezTo>
                  <a:pt x="74283" y="414307"/>
                  <a:pt x="68366" y="417795"/>
                  <a:pt x="62669" y="421593"/>
                </a:cubicBezTo>
                <a:cubicBezTo>
                  <a:pt x="59821" y="423492"/>
                  <a:pt x="56545" y="424869"/>
                  <a:pt x="54124" y="427290"/>
                </a:cubicBezTo>
                <a:cubicBezTo>
                  <a:pt x="50326" y="431088"/>
                  <a:pt x="47198" y="435705"/>
                  <a:pt x="42729" y="438685"/>
                </a:cubicBezTo>
                <a:cubicBezTo>
                  <a:pt x="37032" y="442483"/>
                  <a:pt x="30480" y="445238"/>
                  <a:pt x="25638" y="450079"/>
                </a:cubicBezTo>
                <a:cubicBezTo>
                  <a:pt x="23739" y="451978"/>
                  <a:pt x="22037" y="454098"/>
                  <a:pt x="19940" y="455776"/>
                </a:cubicBezTo>
                <a:cubicBezTo>
                  <a:pt x="1978" y="470145"/>
                  <a:pt x="19451" y="453417"/>
                  <a:pt x="5697" y="467171"/>
                </a:cubicBezTo>
                <a:cubicBezTo>
                  <a:pt x="2424" y="476990"/>
                  <a:pt x="4972" y="473593"/>
                  <a:pt x="0" y="478565"/>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 name="Freeform 9"/>
          <p:cNvSpPr/>
          <p:nvPr/>
        </p:nvSpPr>
        <p:spPr>
          <a:xfrm>
            <a:off x="4371691" y="757236"/>
            <a:ext cx="291894" cy="2037295"/>
          </a:xfrm>
          <a:custGeom>
            <a:avLst/>
            <a:gdLst>
              <a:gd name="connsiteX0" fmla="*/ 0 w 291894"/>
              <a:gd name="connsiteY0" fmla="*/ 0 h 2037295"/>
              <a:gd name="connsiteX1" fmla="*/ 5957 w 291894"/>
              <a:gd name="connsiteY1" fmla="*/ 95312 h 2037295"/>
              <a:gd name="connsiteX2" fmla="*/ 2979 w 291894"/>
              <a:gd name="connsiteY2" fmla="*/ 184667 h 2037295"/>
              <a:gd name="connsiteX3" fmla="*/ 5957 w 291894"/>
              <a:gd name="connsiteY3" fmla="*/ 220409 h 2037295"/>
              <a:gd name="connsiteX4" fmla="*/ 8936 w 291894"/>
              <a:gd name="connsiteY4" fmla="*/ 232323 h 2037295"/>
              <a:gd name="connsiteX5" fmla="*/ 14893 w 291894"/>
              <a:gd name="connsiteY5" fmla="*/ 294872 h 2037295"/>
              <a:gd name="connsiteX6" fmla="*/ 17871 w 291894"/>
              <a:gd name="connsiteY6" fmla="*/ 315721 h 2037295"/>
              <a:gd name="connsiteX7" fmla="*/ 20850 w 291894"/>
              <a:gd name="connsiteY7" fmla="*/ 339549 h 2037295"/>
              <a:gd name="connsiteX8" fmla="*/ 17871 w 291894"/>
              <a:gd name="connsiteY8" fmla="*/ 375291 h 2037295"/>
              <a:gd name="connsiteX9" fmla="*/ 14893 w 291894"/>
              <a:gd name="connsiteY9" fmla="*/ 384227 h 2037295"/>
              <a:gd name="connsiteX10" fmla="*/ 11914 w 291894"/>
              <a:gd name="connsiteY10" fmla="*/ 458689 h 2037295"/>
              <a:gd name="connsiteX11" fmla="*/ 17871 w 291894"/>
              <a:gd name="connsiteY11" fmla="*/ 518259 h 2037295"/>
              <a:gd name="connsiteX12" fmla="*/ 20850 w 291894"/>
              <a:gd name="connsiteY12" fmla="*/ 533152 h 2037295"/>
              <a:gd name="connsiteX13" fmla="*/ 26807 w 291894"/>
              <a:gd name="connsiteY13" fmla="*/ 551023 h 2037295"/>
              <a:gd name="connsiteX14" fmla="*/ 29785 w 291894"/>
              <a:gd name="connsiteY14" fmla="*/ 580808 h 2037295"/>
              <a:gd name="connsiteX15" fmla="*/ 35742 w 291894"/>
              <a:gd name="connsiteY15" fmla="*/ 649313 h 2037295"/>
              <a:gd name="connsiteX16" fmla="*/ 38721 w 291894"/>
              <a:gd name="connsiteY16" fmla="*/ 664206 h 2037295"/>
              <a:gd name="connsiteX17" fmla="*/ 44678 w 291894"/>
              <a:gd name="connsiteY17" fmla="*/ 720797 h 2037295"/>
              <a:gd name="connsiteX18" fmla="*/ 50635 w 291894"/>
              <a:gd name="connsiteY18" fmla="*/ 744625 h 2037295"/>
              <a:gd name="connsiteX19" fmla="*/ 53613 w 291894"/>
              <a:gd name="connsiteY19" fmla="*/ 768453 h 2037295"/>
              <a:gd name="connsiteX20" fmla="*/ 59570 w 291894"/>
              <a:gd name="connsiteY20" fmla="*/ 792281 h 2037295"/>
              <a:gd name="connsiteX21" fmla="*/ 62549 w 291894"/>
              <a:gd name="connsiteY21" fmla="*/ 807174 h 2037295"/>
              <a:gd name="connsiteX22" fmla="*/ 65527 w 291894"/>
              <a:gd name="connsiteY22" fmla="*/ 819088 h 2037295"/>
              <a:gd name="connsiteX23" fmla="*/ 71484 w 291894"/>
              <a:gd name="connsiteY23" fmla="*/ 836959 h 2037295"/>
              <a:gd name="connsiteX24" fmla="*/ 77441 w 291894"/>
              <a:gd name="connsiteY24" fmla="*/ 875680 h 2037295"/>
              <a:gd name="connsiteX25" fmla="*/ 80420 w 291894"/>
              <a:gd name="connsiteY25" fmla="*/ 884615 h 2037295"/>
              <a:gd name="connsiteX26" fmla="*/ 86377 w 291894"/>
              <a:gd name="connsiteY26" fmla="*/ 908443 h 2037295"/>
              <a:gd name="connsiteX27" fmla="*/ 92334 w 291894"/>
              <a:gd name="connsiteY27" fmla="*/ 926314 h 2037295"/>
              <a:gd name="connsiteX28" fmla="*/ 95312 w 291894"/>
              <a:gd name="connsiteY28" fmla="*/ 935250 h 2037295"/>
              <a:gd name="connsiteX29" fmla="*/ 104248 w 291894"/>
              <a:gd name="connsiteY29" fmla="*/ 953121 h 2037295"/>
              <a:gd name="connsiteX30" fmla="*/ 116162 w 291894"/>
              <a:gd name="connsiteY30" fmla="*/ 970992 h 2037295"/>
              <a:gd name="connsiteX31" fmla="*/ 122119 w 291894"/>
              <a:gd name="connsiteY31" fmla="*/ 979927 h 2037295"/>
              <a:gd name="connsiteX32" fmla="*/ 137011 w 291894"/>
              <a:gd name="connsiteY32" fmla="*/ 1006734 h 2037295"/>
              <a:gd name="connsiteX33" fmla="*/ 142968 w 291894"/>
              <a:gd name="connsiteY33" fmla="*/ 1015669 h 2037295"/>
              <a:gd name="connsiteX34" fmla="*/ 145947 w 291894"/>
              <a:gd name="connsiteY34" fmla="*/ 1024605 h 2037295"/>
              <a:gd name="connsiteX35" fmla="*/ 163818 w 291894"/>
              <a:gd name="connsiteY35" fmla="*/ 1051411 h 2037295"/>
              <a:gd name="connsiteX36" fmla="*/ 181689 w 291894"/>
              <a:gd name="connsiteY36" fmla="*/ 1078218 h 2037295"/>
              <a:gd name="connsiteX37" fmla="*/ 187646 w 291894"/>
              <a:gd name="connsiteY37" fmla="*/ 1087153 h 2037295"/>
              <a:gd name="connsiteX38" fmla="*/ 196582 w 291894"/>
              <a:gd name="connsiteY38" fmla="*/ 1102046 h 2037295"/>
              <a:gd name="connsiteX39" fmla="*/ 199560 w 291894"/>
              <a:gd name="connsiteY39" fmla="*/ 1110981 h 2037295"/>
              <a:gd name="connsiteX40" fmla="*/ 211474 w 291894"/>
              <a:gd name="connsiteY40" fmla="*/ 1128852 h 2037295"/>
              <a:gd name="connsiteX41" fmla="*/ 217431 w 291894"/>
              <a:gd name="connsiteY41" fmla="*/ 1137788 h 2037295"/>
              <a:gd name="connsiteX42" fmla="*/ 220410 w 291894"/>
              <a:gd name="connsiteY42" fmla="*/ 1146723 h 2037295"/>
              <a:gd name="connsiteX43" fmla="*/ 223388 w 291894"/>
              <a:gd name="connsiteY43" fmla="*/ 1164594 h 2037295"/>
              <a:gd name="connsiteX44" fmla="*/ 226367 w 291894"/>
              <a:gd name="connsiteY44" fmla="*/ 1173530 h 2037295"/>
              <a:gd name="connsiteX45" fmla="*/ 229345 w 291894"/>
              <a:gd name="connsiteY45" fmla="*/ 1185444 h 2037295"/>
              <a:gd name="connsiteX46" fmla="*/ 235302 w 291894"/>
              <a:gd name="connsiteY46" fmla="*/ 1203315 h 2037295"/>
              <a:gd name="connsiteX47" fmla="*/ 241259 w 291894"/>
              <a:gd name="connsiteY47" fmla="*/ 1212250 h 2037295"/>
              <a:gd name="connsiteX48" fmla="*/ 250195 w 291894"/>
              <a:gd name="connsiteY48" fmla="*/ 1230121 h 2037295"/>
              <a:gd name="connsiteX49" fmla="*/ 253173 w 291894"/>
              <a:gd name="connsiteY49" fmla="*/ 1239057 h 2037295"/>
              <a:gd name="connsiteX50" fmla="*/ 259130 w 291894"/>
              <a:gd name="connsiteY50" fmla="*/ 1247992 h 2037295"/>
              <a:gd name="connsiteX51" fmla="*/ 265087 w 291894"/>
              <a:gd name="connsiteY51" fmla="*/ 1277777 h 2037295"/>
              <a:gd name="connsiteX52" fmla="*/ 268066 w 291894"/>
              <a:gd name="connsiteY52" fmla="*/ 1292670 h 2037295"/>
              <a:gd name="connsiteX53" fmla="*/ 271044 w 291894"/>
              <a:gd name="connsiteY53" fmla="*/ 1301605 h 2037295"/>
              <a:gd name="connsiteX54" fmla="*/ 277001 w 291894"/>
              <a:gd name="connsiteY54" fmla="*/ 1337347 h 2037295"/>
              <a:gd name="connsiteX55" fmla="*/ 285937 w 291894"/>
              <a:gd name="connsiteY55" fmla="*/ 1364154 h 2037295"/>
              <a:gd name="connsiteX56" fmla="*/ 288915 w 291894"/>
              <a:gd name="connsiteY56" fmla="*/ 1373089 h 2037295"/>
              <a:gd name="connsiteX57" fmla="*/ 291894 w 291894"/>
              <a:gd name="connsiteY57" fmla="*/ 1385003 h 2037295"/>
              <a:gd name="connsiteX58" fmla="*/ 288915 w 291894"/>
              <a:gd name="connsiteY58" fmla="*/ 1423724 h 2037295"/>
              <a:gd name="connsiteX59" fmla="*/ 285937 w 291894"/>
              <a:gd name="connsiteY59" fmla="*/ 1444573 h 2037295"/>
              <a:gd name="connsiteX60" fmla="*/ 282958 w 291894"/>
              <a:gd name="connsiteY60" fmla="*/ 1498186 h 2037295"/>
              <a:gd name="connsiteX61" fmla="*/ 279980 w 291894"/>
              <a:gd name="connsiteY61" fmla="*/ 1507122 h 2037295"/>
              <a:gd name="connsiteX62" fmla="*/ 274023 w 291894"/>
              <a:gd name="connsiteY62" fmla="*/ 1530950 h 2037295"/>
              <a:gd name="connsiteX63" fmla="*/ 268066 w 291894"/>
              <a:gd name="connsiteY63" fmla="*/ 1539885 h 2037295"/>
              <a:gd name="connsiteX64" fmla="*/ 262109 w 291894"/>
              <a:gd name="connsiteY64" fmla="*/ 1557756 h 2037295"/>
              <a:gd name="connsiteX65" fmla="*/ 259130 w 291894"/>
              <a:gd name="connsiteY65" fmla="*/ 1566692 h 2037295"/>
              <a:gd name="connsiteX66" fmla="*/ 250195 w 291894"/>
              <a:gd name="connsiteY66" fmla="*/ 1605412 h 2037295"/>
              <a:gd name="connsiteX67" fmla="*/ 238281 w 291894"/>
              <a:gd name="connsiteY67" fmla="*/ 1623283 h 2037295"/>
              <a:gd name="connsiteX68" fmla="*/ 229345 w 291894"/>
              <a:gd name="connsiteY68" fmla="*/ 1641154 h 2037295"/>
              <a:gd name="connsiteX69" fmla="*/ 211474 w 291894"/>
              <a:gd name="connsiteY69" fmla="*/ 1694767 h 2037295"/>
              <a:gd name="connsiteX70" fmla="*/ 205517 w 291894"/>
              <a:gd name="connsiteY70" fmla="*/ 1712638 h 2037295"/>
              <a:gd name="connsiteX71" fmla="*/ 202539 w 291894"/>
              <a:gd name="connsiteY71" fmla="*/ 1721574 h 2037295"/>
              <a:gd name="connsiteX72" fmla="*/ 190624 w 291894"/>
              <a:gd name="connsiteY72" fmla="*/ 1742424 h 2037295"/>
              <a:gd name="connsiteX73" fmla="*/ 184667 w 291894"/>
              <a:gd name="connsiteY73" fmla="*/ 1763273 h 2037295"/>
              <a:gd name="connsiteX74" fmla="*/ 178710 w 291894"/>
              <a:gd name="connsiteY74" fmla="*/ 1772209 h 2037295"/>
              <a:gd name="connsiteX75" fmla="*/ 172753 w 291894"/>
              <a:gd name="connsiteY75" fmla="*/ 1790080 h 2037295"/>
              <a:gd name="connsiteX76" fmla="*/ 163818 w 291894"/>
              <a:gd name="connsiteY76" fmla="*/ 1810929 h 2037295"/>
              <a:gd name="connsiteX77" fmla="*/ 157861 w 291894"/>
              <a:gd name="connsiteY77" fmla="*/ 1831779 h 2037295"/>
              <a:gd name="connsiteX78" fmla="*/ 151904 w 291894"/>
              <a:gd name="connsiteY78" fmla="*/ 1840714 h 2037295"/>
              <a:gd name="connsiteX79" fmla="*/ 145947 w 291894"/>
              <a:gd name="connsiteY79" fmla="*/ 1858585 h 2037295"/>
              <a:gd name="connsiteX80" fmla="*/ 137011 w 291894"/>
              <a:gd name="connsiteY80" fmla="*/ 1885392 h 2037295"/>
              <a:gd name="connsiteX81" fmla="*/ 131054 w 291894"/>
              <a:gd name="connsiteY81" fmla="*/ 1903263 h 2037295"/>
              <a:gd name="connsiteX82" fmla="*/ 128076 w 291894"/>
              <a:gd name="connsiteY82" fmla="*/ 1912198 h 2037295"/>
              <a:gd name="connsiteX83" fmla="*/ 125097 w 291894"/>
              <a:gd name="connsiteY83" fmla="*/ 1927091 h 2037295"/>
              <a:gd name="connsiteX84" fmla="*/ 122119 w 291894"/>
              <a:gd name="connsiteY84" fmla="*/ 1936026 h 2037295"/>
              <a:gd name="connsiteX85" fmla="*/ 116162 w 291894"/>
              <a:gd name="connsiteY85" fmla="*/ 1974747 h 2037295"/>
              <a:gd name="connsiteX86" fmla="*/ 110205 w 291894"/>
              <a:gd name="connsiteY86" fmla="*/ 2013467 h 2037295"/>
              <a:gd name="connsiteX87" fmla="*/ 107226 w 291894"/>
              <a:gd name="connsiteY87" fmla="*/ 2037295 h 2037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291894" h="2037295">
                <a:moveTo>
                  <a:pt x="0" y="0"/>
                </a:moveTo>
                <a:cubicBezTo>
                  <a:pt x="9267" y="37062"/>
                  <a:pt x="5957" y="20317"/>
                  <a:pt x="5957" y="95312"/>
                </a:cubicBezTo>
                <a:cubicBezTo>
                  <a:pt x="5957" y="125114"/>
                  <a:pt x="3972" y="154882"/>
                  <a:pt x="2979" y="184667"/>
                </a:cubicBezTo>
                <a:cubicBezTo>
                  <a:pt x="3972" y="196581"/>
                  <a:pt x="4474" y="208546"/>
                  <a:pt x="5957" y="220409"/>
                </a:cubicBezTo>
                <a:cubicBezTo>
                  <a:pt x="6465" y="224471"/>
                  <a:pt x="8314" y="228277"/>
                  <a:pt x="8936" y="232323"/>
                </a:cubicBezTo>
                <a:cubicBezTo>
                  <a:pt x="11983" y="252129"/>
                  <a:pt x="12831" y="275280"/>
                  <a:pt x="14893" y="294872"/>
                </a:cubicBezTo>
                <a:cubicBezTo>
                  <a:pt x="15628" y="301854"/>
                  <a:pt x="16943" y="308762"/>
                  <a:pt x="17871" y="315721"/>
                </a:cubicBezTo>
                <a:cubicBezTo>
                  <a:pt x="18929" y="323655"/>
                  <a:pt x="19857" y="331606"/>
                  <a:pt x="20850" y="339549"/>
                </a:cubicBezTo>
                <a:cubicBezTo>
                  <a:pt x="19857" y="351463"/>
                  <a:pt x="19451" y="363441"/>
                  <a:pt x="17871" y="375291"/>
                </a:cubicBezTo>
                <a:cubicBezTo>
                  <a:pt x="17456" y="378403"/>
                  <a:pt x="15117" y="381095"/>
                  <a:pt x="14893" y="384227"/>
                </a:cubicBezTo>
                <a:cubicBezTo>
                  <a:pt x="13123" y="409004"/>
                  <a:pt x="12907" y="433868"/>
                  <a:pt x="11914" y="458689"/>
                </a:cubicBezTo>
                <a:cubicBezTo>
                  <a:pt x="16303" y="528905"/>
                  <a:pt x="10736" y="486152"/>
                  <a:pt x="17871" y="518259"/>
                </a:cubicBezTo>
                <a:cubicBezTo>
                  <a:pt x="18969" y="523201"/>
                  <a:pt x="19518" y="528268"/>
                  <a:pt x="20850" y="533152"/>
                </a:cubicBezTo>
                <a:cubicBezTo>
                  <a:pt x="22502" y="539210"/>
                  <a:pt x="26807" y="551023"/>
                  <a:pt x="26807" y="551023"/>
                </a:cubicBezTo>
                <a:cubicBezTo>
                  <a:pt x="27800" y="560951"/>
                  <a:pt x="28956" y="570865"/>
                  <a:pt x="29785" y="580808"/>
                </a:cubicBezTo>
                <a:cubicBezTo>
                  <a:pt x="32049" y="607971"/>
                  <a:pt x="32100" y="623821"/>
                  <a:pt x="35742" y="649313"/>
                </a:cubicBezTo>
                <a:cubicBezTo>
                  <a:pt x="36458" y="654325"/>
                  <a:pt x="37728" y="659242"/>
                  <a:pt x="38721" y="664206"/>
                </a:cubicBezTo>
                <a:cubicBezTo>
                  <a:pt x="40977" y="695790"/>
                  <a:pt x="39359" y="697750"/>
                  <a:pt x="44678" y="720797"/>
                </a:cubicBezTo>
                <a:cubicBezTo>
                  <a:pt x="46519" y="728774"/>
                  <a:pt x="50635" y="744625"/>
                  <a:pt x="50635" y="744625"/>
                </a:cubicBezTo>
                <a:cubicBezTo>
                  <a:pt x="51628" y="752568"/>
                  <a:pt x="52396" y="760542"/>
                  <a:pt x="53613" y="768453"/>
                </a:cubicBezTo>
                <a:cubicBezTo>
                  <a:pt x="58002" y="796984"/>
                  <a:pt x="54498" y="771995"/>
                  <a:pt x="59570" y="792281"/>
                </a:cubicBezTo>
                <a:cubicBezTo>
                  <a:pt x="60798" y="797193"/>
                  <a:pt x="61451" y="802232"/>
                  <a:pt x="62549" y="807174"/>
                </a:cubicBezTo>
                <a:cubicBezTo>
                  <a:pt x="63437" y="811170"/>
                  <a:pt x="64351" y="815167"/>
                  <a:pt x="65527" y="819088"/>
                </a:cubicBezTo>
                <a:cubicBezTo>
                  <a:pt x="67331" y="825102"/>
                  <a:pt x="71484" y="836959"/>
                  <a:pt x="71484" y="836959"/>
                </a:cubicBezTo>
                <a:cubicBezTo>
                  <a:pt x="73291" y="851413"/>
                  <a:pt x="74032" y="862044"/>
                  <a:pt x="77441" y="875680"/>
                </a:cubicBezTo>
                <a:cubicBezTo>
                  <a:pt x="78202" y="878726"/>
                  <a:pt x="79594" y="881586"/>
                  <a:pt x="80420" y="884615"/>
                </a:cubicBezTo>
                <a:cubicBezTo>
                  <a:pt x="82574" y="892514"/>
                  <a:pt x="83788" y="900676"/>
                  <a:pt x="86377" y="908443"/>
                </a:cubicBezTo>
                <a:lnTo>
                  <a:pt x="92334" y="926314"/>
                </a:lnTo>
                <a:cubicBezTo>
                  <a:pt x="93327" y="929293"/>
                  <a:pt x="93570" y="932638"/>
                  <a:pt x="95312" y="935250"/>
                </a:cubicBezTo>
                <a:cubicBezTo>
                  <a:pt x="121750" y="974904"/>
                  <a:pt x="83700" y="916135"/>
                  <a:pt x="104248" y="953121"/>
                </a:cubicBezTo>
                <a:cubicBezTo>
                  <a:pt x="107725" y="959379"/>
                  <a:pt x="112191" y="965035"/>
                  <a:pt x="116162" y="970992"/>
                </a:cubicBezTo>
                <a:lnTo>
                  <a:pt x="122119" y="979927"/>
                </a:lnTo>
                <a:cubicBezTo>
                  <a:pt x="127360" y="995655"/>
                  <a:pt x="123356" y="986251"/>
                  <a:pt x="137011" y="1006734"/>
                </a:cubicBezTo>
                <a:cubicBezTo>
                  <a:pt x="138997" y="1009712"/>
                  <a:pt x="141836" y="1012273"/>
                  <a:pt x="142968" y="1015669"/>
                </a:cubicBezTo>
                <a:cubicBezTo>
                  <a:pt x="143961" y="1018648"/>
                  <a:pt x="144422" y="1021860"/>
                  <a:pt x="145947" y="1024605"/>
                </a:cubicBezTo>
                <a:cubicBezTo>
                  <a:pt x="145953" y="1024615"/>
                  <a:pt x="160836" y="1046938"/>
                  <a:pt x="163818" y="1051411"/>
                </a:cubicBezTo>
                <a:lnTo>
                  <a:pt x="181689" y="1078218"/>
                </a:lnTo>
                <a:lnTo>
                  <a:pt x="187646" y="1087153"/>
                </a:lnTo>
                <a:cubicBezTo>
                  <a:pt x="196081" y="1112463"/>
                  <a:pt x="184317" y="1081606"/>
                  <a:pt x="196582" y="1102046"/>
                </a:cubicBezTo>
                <a:cubicBezTo>
                  <a:pt x="198197" y="1104738"/>
                  <a:pt x="198035" y="1108237"/>
                  <a:pt x="199560" y="1110981"/>
                </a:cubicBezTo>
                <a:cubicBezTo>
                  <a:pt x="203037" y="1117239"/>
                  <a:pt x="207503" y="1122895"/>
                  <a:pt x="211474" y="1128852"/>
                </a:cubicBezTo>
                <a:cubicBezTo>
                  <a:pt x="213460" y="1131831"/>
                  <a:pt x="216299" y="1134392"/>
                  <a:pt x="217431" y="1137788"/>
                </a:cubicBezTo>
                <a:lnTo>
                  <a:pt x="220410" y="1146723"/>
                </a:lnTo>
                <a:cubicBezTo>
                  <a:pt x="221403" y="1152680"/>
                  <a:pt x="222078" y="1158699"/>
                  <a:pt x="223388" y="1164594"/>
                </a:cubicBezTo>
                <a:cubicBezTo>
                  <a:pt x="224069" y="1167659"/>
                  <a:pt x="225504" y="1170511"/>
                  <a:pt x="226367" y="1173530"/>
                </a:cubicBezTo>
                <a:cubicBezTo>
                  <a:pt x="227492" y="1177466"/>
                  <a:pt x="228169" y="1181523"/>
                  <a:pt x="229345" y="1185444"/>
                </a:cubicBezTo>
                <a:cubicBezTo>
                  <a:pt x="231149" y="1191458"/>
                  <a:pt x="231819" y="1198090"/>
                  <a:pt x="235302" y="1203315"/>
                </a:cubicBezTo>
                <a:cubicBezTo>
                  <a:pt x="237288" y="1206293"/>
                  <a:pt x="239658" y="1209048"/>
                  <a:pt x="241259" y="1212250"/>
                </a:cubicBezTo>
                <a:cubicBezTo>
                  <a:pt x="253591" y="1236912"/>
                  <a:pt x="233124" y="1204516"/>
                  <a:pt x="250195" y="1230121"/>
                </a:cubicBezTo>
                <a:cubicBezTo>
                  <a:pt x="251188" y="1233100"/>
                  <a:pt x="251769" y="1236249"/>
                  <a:pt x="253173" y="1239057"/>
                </a:cubicBezTo>
                <a:cubicBezTo>
                  <a:pt x="254774" y="1242259"/>
                  <a:pt x="258077" y="1244571"/>
                  <a:pt x="259130" y="1247992"/>
                </a:cubicBezTo>
                <a:cubicBezTo>
                  <a:pt x="262108" y="1257669"/>
                  <a:pt x="263101" y="1267849"/>
                  <a:pt x="265087" y="1277777"/>
                </a:cubicBezTo>
                <a:cubicBezTo>
                  <a:pt x="266080" y="1282741"/>
                  <a:pt x="266465" y="1287867"/>
                  <a:pt x="268066" y="1292670"/>
                </a:cubicBezTo>
                <a:lnTo>
                  <a:pt x="271044" y="1301605"/>
                </a:lnTo>
                <a:cubicBezTo>
                  <a:pt x="272322" y="1310546"/>
                  <a:pt x="274389" y="1327771"/>
                  <a:pt x="277001" y="1337347"/>
                </a:cubicBezTo>
                <a:cubicBezTo>
                  <a:pt x="277006" y="1337365"/>
                  <a:pt x="284445" y="1359677"/>
                  <a:pt x="285937" y="1364154"/>
                </a:cubicBezTo>
                <a:cubicBezTo>
                  <a:pt x="286930" y="1367132"/>
                  <a:pt x="288153" y="1370043"/>
                  <a:pt x="288915" y="1373089"/>
                </a:cubicBezTo>
                <a:lnTo>
                  <a:pt x="291894" y="1385003"/>
                </a:lnTo>
                <a:cubicBezTo>
                  <a:pt x="290901" y="1397910"/>
                  <a:pt x="290203" y="1410843"/>
                  <a:pt x="288915" y="1423724"/>
                </a:cubicBezTo>
                <a:cubicBezTo>
                  <a:pt x="288216" y="1430709"/>
                  <a:pt x="286497" y="1437575"/>
                  <a:pt x="285937" y="1444573"/>
                </a:cubicBezTo>
                <a:cubicBezTo>
                  <a:pt x="284510" y="1462415"/>
                  <a:pt x="284655" y="1480368"/>
                  <a:pt x="282958" y="1498186"/>
                </a:cubicBezTo>
                <a:cubicBezTo>
                  <a:pt x="282660" y="1501312"/>
                  <a:pt x="280741" y="1504076"/>
                  <a:pt x="279980" y="1507122"/>
                </a:cubicBezTo>
                <a:cubicBezTo>
                  <a:pt x="278283" y="1513911"/>
                  <a:pt x="277425" y="1524146"/>
                  <a:pt x="274023" y="1530950"/>
                </a:cubicBezTo>
                <a:cubicBezTo>
                  <a:pt x="272422" y="1534152"/>
                  <a:pt x="269520" y="1536614"/>
                  <a:pt x="268066" y="1539885"/>
                </a:cubicBezTo>
                <a:cubicBezTo>
                  <a:pt x="265516" y="1545623"/>
                  <a:pt x="264095" y="1551799"/>
                  <a:pt x="262109" y="1557756"/>
                </a:cubicBezTo>
                <a:lnTo>
                  <a:pt x="259130" y="1566692"/>
                </a:lnTo>
                <a:cubicBezTo>
                  <a:pt x="257757" y="1576305"/>
                  <a:pt x="256142" y="1596491"/>
                  <a:pt x="250195" y="1605412"/>
                </a:cubicBezTo>
                <a:cubicBezTo>
                  <a:pt x="246224" y="1611369"/>
                  <a:pt x="240545" y="1616491"/>
                  <a:pt x="238281" y="1623283"/>
                </a:cubicBezTo>
                <a:cubicBezTo>
                  <a:pt x="234170" y="1635615"/>
                  <a:pt x="237044" y="1629607"/>
                  <a:pt x="229345" y="1641154"/>
                </a:cubicBezTo>
                <a:lnTo>
                  <a:pt x="211474" y="1694767"/>
                </a:lnTo>
                <a:lnTo>
                  <a:pt x="205517" y="1712638"/>
                </a:lnTo>
                <a:cubicBezTo>
                  <a:pt x="204524" y="1715617"/>
                  <a:pt x="204281" y="1718962"/>
                  <a:pt x="202539" y="1721574"/>
                </a:cubicBezTo>
                <a:cubicBezTo>
                  <a:pt x="194119" y="1734205"/>
                  <a:pt x="198183" y="1727308"/>
                  <a:pt x="190624" y="1742424"/>
                </a:cubicBezTo>
                <a:cubicBezTo>
                  <a:pt x="189668" y="1746248"/>
                  <a:pt x="186806" y="1758995"/>
                  <a:pt x="184667" y="1763273"/>
                </a:cubicBezTo>
                <a:cubicBezTo>
                  <a:pt x="183066" y="1766475"/>
                  <a:pt x="180696" y="1769230"/>
                  <a:pt x="178710" y="1772209"/>
                </a:cubicBezTo>
                <a:cubicBezTo>
                  <a:pt x="176724" y="1778166"/>
                  <a:pt x="175561" y="1784464"/>
                  <a:pt x="172753" y="1790080"/>
                </a:cubicBezTo>
                <a:cubicBezTo>
                  <a:pt x="167456" y="1800674"/>
                  <a:pt x="166740" y="1800701"/>
                  <a:pt x="163818" y="1810929"/>
                </a:cubicBezTo>
                <a:cubicBezTo>
                  <a:pt x="162548" y="1815374"/>
                  <a:pt x="160238" y="1827024"/>
                  <a:pt x="157861" y="1831779"/>
                </a:cubicBezTo>
                <a:cubicBezTo>
                  <a:pt x="156260" y="1834981"/>
                  <a:pt x="153358" y="1837443"/>
                  <a:pt x="151904" y="1840714"/>
                </a:cubicBezTo>
                <a:cubicBezTo>
                  <a:pt x="149354" y="1846452"/>
                  <a:pt x="147933" y="1852628"/>
                  <a:pt x="145947" y="1858585"/>
                </a:cubicBezTo>
                <a:lnTo>
                  <a:pt x="137011" y="1885392"/>
                </a:lnTo>
                <a:lnTo>
                  <a:pt x="131054" y="1903263"/>
                </a:lnTo>
                <a:cubicBezTo>
                  <a:pt x="130061" y="1906241"/>
                  <a:pt x="128692" y="1909120"/>
                  <a:pt x="128076" y="1912198"/>
                </a:cubicBezTo>
                <a:cubicBezTo>
                  <a:pt x="127083" y="1917162"/>
                  <a:pt x="126325" y="1922179"/>
                  <a:pt x="125097" y="1927091"/>
                </a:cubicBezTo>
                <a:cubicBezTo>
                  <a:pt x="124336" y="1930137"/>
                  <a:pt x="122800" y="1932961"/>
                  <a:pt x="122119" y="1936026"/>
                </a:cubicBezTo>
                <a:cubicBezTo>
                  <a:pt x="120770" y="1942098"/>
                  <a:pt x="116758" y="1969685"/>
                  <a:pt x="116162" y="1974747"/>
                </a:cubicBezTo>
                <a:cubicBezTo>
                  <a:pt x="111974" y="2010346"/>
                  <a:pt x="116620" y="1994220"/>
                  <a:pt x="110205" y="2013467"/>
                </a:cubicBezTo>
                <a:cubicBezTo>
                  <a:pt x="107086" y="2035300"/>
                  <a:pt x="107226" y="2027296"/>
                  <a:pt x="107226" y="2037295"/>
                </a:cubicBezTo>
              </a:path>
            </a:pathLst>
          </a:custGeom>
          <a:solidFill>
            <a:schemeClr val="accent6">
              <a:lumMod val="50000"/>
            </a:schemeClr>
          </a:solidFill>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3" name="Freeform 12"/>
          <p:cNvSpPr/>
          <p:nvPr/>
        </p:nvSpPr>
        <p:spPr>
          <a:xfrm>
            <a:off x="1577621" y="5013641"/>
            <a:ext cx="896529" cy="1134809"/>
          </a:xfrm>
          <a:custGeom>
            <a:avLst/>
            <a:gdLst>
              <a:gd name="connsiteX0" fmla="*/ 896529 w 896529"/>
              <a:gd name="connsiteY0" fmla="*/ 0 h 1134809"/>
              <a:gd name="connsiteX1" fmla="*/ 890572 w 896529"/>
              <a:gd name="connsiteY1" fmla="*/ 8935 h 1134809"/>
              <a:gd name="connsiteX2" fmla="*/ 872701 w 896529"/>
              <a:gd name="connsiteY2" fmla="*/ 14892 h 1134809"/>
              <a:gd name="connsiteX3" fmla="*/ 816110 w 896529"/>
              <a:gd name="connsiteY3" fmla="*/ 23828 h 1134809"/>
              <a:gd name="connsiteX4" fmla="*/ 795260 w 896529"/>
              <a:gd name="connsiteY4" fmla="*/ 29785 h 1134809"/>
              <a:gd name="connsiteX5" fmla="*/ 777389 w 896529"/>
              <a:gd name="connsiteY5" fmla="*/ 35742 h 1134809"/>
              <a:gd name="connsiteX6" fmla="*/ 768454 w 896529"/>
              <a:gd name="connsiteY6" fmla="*/ 38720 h 1134809"/>
              <a:gd name="connsiteX7" fmla="*/ 762497 w 896529"/>
              <a:gd name="connsiteY7" fmla="*/ 47656 h 1134809"/>
              <a:gd name="connsiteX8" fmla="*/ 744626 w 896529"/>
              <a:gd name="connsiteY8" fmla="*/ 62548 h 1134809"/>
              <a:gd name="connsiteX9" fmla="*/ 726755 w 896529"/>
              <a:gd name="connsiteY9" fmla="*/ 68505 h 1134809"/>
              <a:gd name="connsiteX10" fmla="*/ 717819 w 896529"/>
              <a:gd name="connsiteY10" fmla="*/ 71484 h 1134809"/>
              <a:gd name="connsiteX11" fmla="*/ 708884 w 896529"/>
              <a:gd name="connsiteY11" fmla="*/ 74462 h 1134809"/>
              <a:gd name="connsiteX12" fmla="*/ 699948 w 896529"/>
              <a:gd name="connsiteY12" fmla="*/ 80419 h 1134809"/>
              <a:gd name="connsiteX13" fmla="*/ 691013 w 896529"/>
              <a:gd name="connsiteY13" fmla="*/ 83398 h 1134809"/>
              <a:gd name="connsiteX14" fmla="*/ 673142 w 896529"/>
              <a:gd name="connsiteY14" fmla="*/ 95312 h 1134809"/>
              <a:gd name="connsiteX15" fmla="*/ 664206 w 896529"/>
              <a:gd name="connsiteY15" fmla="*/ 101269 h 1134809"/>
              <a:gd name="connsiteX16" fmla="*/ 655271 w 896529"/>
              <a:gd name="connsiteY16" fmla="*/ 104247 h 1134809"/>
              <a:gd name="connsiteX17" fmla="*/ 646335 w 896529"/>
              <a:gd name="connsiteY17" fmla="*/ 110204 h 1134809"/>
              <a:gd name="connsiteX18" fmla="*/ 628464 w 896529"/>
              <a:gd name="connsiteY18" fmla="*/ 116161 h 1134809"/>
              <a:gd name="connsiteX19" fmla="*/ 610593 w 896529"/>
              <a:gd name="connsiteY19" fmla="*/ 128075 h 1134809"/>
              <a:gd name="connsiteX20" fmla="*/ 601658 w 896529"/>
              <a:gd name="connsiteY20" fmla="*/ 131054 h 1134809"/>
              <a:gd name="connsiteX21" fmla="*/ 583787 w 896529"/>
              <a:gd name="connsiteY21" fmla="*/ 142968 h 1134809"/>
              <a:gd name="connsiteX22" fmla="*/ 556980 w 896529"/>
              <a:gd name="connsiteY22" fmla="*/ 151903 h 1134809"/>
              <a:gd name="connsiteX23" fmla="*/ 539109 w 896529"/>
              <a:gd name="connsiteY23" fmla="*/ 157860 h 1134809"/>
              <a:gd name="connsiteX24" fmla="*/ 515281 w 896529"/>
              <a:gd name="connsiteY24" fmla="*/ 163817 h 1134809"/>
              <a:gd name="connsiteX25" fmla="*/ 503367 w 896529"/>
              <a:gd name="connsiteY25" fmla="*/ 166796 h 1134809"/>
              <a:gd name="connsiteX26" fmla="*/ 488475 w 896529"/>
              <a:gd name="connsiteY26" fmla="*/ 169774 h 1134809"/>
              <a:gd name="connsiteX27" fmla="*/ 470604 w 896529"/>
              <a:gd name="connsiteY27" fmla="*/ 175731 h 1134809"/>
              <a:gd name="connsiteX28" fmla="*/ 461668 w 896529"/>
              <a:gd name="connsiteY28" fmla="*/ 178710 h 1134809"/>
              <a:gd name="connsiteX29" fmla="*/ 452733 w 896529"/>
              <a:gd name="connsiteY29" fmla="*/ 181688 h 1134809"/>
              <a:gd name="connsiteX30" fmla="*/ 443797 w 896529"/>
              <a:gd name="connsiteY30" fmla="*/ 187645 h 1134809"/>
              <a:gd name="connsiteX31" fmla="*/ 425926 w 896529"/>
              <a:gd name="connsiteY31" fmla="*/ 193602 h 1134809"/>
              <a:gd name="connsiteX32" fmla="*/ 408055 w 896529"/>
              <a:gd name="connsiteY32" fmla="*/ 205516 h 1134809"/>
              <a:gd name="connsiteX33" fmla="*/ 399120 w 896529"/>
              <a:gd name="connsiteY33" fmla="*/ 208495 h 1134809"/>
              <a:gd name="connsiteX34" fmla="*/ 390184 w 896529"/>
              <a:gd name="connsiteY34" fmla="*/ 214452 h 1134809"/>
              <a:gd name="connsiteX35" fmla="*/ 372313 w 896529"/>
              <a:gd name="connsiteY35" fmla="*/ 220409 h 1134809"/>
              <a:gd name="connsiteX36" fmla="*/ 342528 w 896529"/>
              <a:gd name="connsiteY36" fmla="*/ 229344 h 1134809"/>
              <a:gd name="connsiteX37" fmla="*/ 324657 w 896529"/>
              <a:gd name="connsiteY37" fmla="*/ 232323 h 1134809"/>
              <a:gd name="connsiteX38" fmla="*/ 303807 w 896529"/>
              <a:gd name="connsiteY38" fmla="*/ 238280 h 1134809"/>
              <a:gd name="connsiteX39" fmla="*/ 279979 w 896529"/>
              <a:gd name="connsiteY39" fmla="*/ 241258 h 1134809"/>
              <a:gd name="connsiteX40" fmla="*/ 259130 w 896529"/>
              <a:gd name="connsiteY40" fmla="*/ 247215 h 1134809"/>
              <a:gd name="connsiteX41" fmla="*/ 241259 w 896529"/>
              <a:gd name="connsiteY41" fmla="*/ 253172 h 1134809"/>
              <a:gd name="connsiteX42" fmla="*/ 205517 w 896529"/>
              <a:gd name="connsiteY42" fmla="*/ 265086 h 1134809"/>
              <a:gd name="connsiteX43" fmla="*/ 196581 w 896529"/>
              <a:gd name="connsiteY43" fmla="*/ 268065 h 1134809"/>
              <a:gd name="connsiteX44" fmla="*/ 175732 w 896529"/>
              <a:gd name="connsiteY44" fmla="*/ 274022 h 1134809"/>
              <a:gd name="connsiteX45" fmla="*/ 157861 w 896529"/>
              <a:gd name="connsiteY45" fmla="*/ 282957 h 1134809"/>
              <a:gd name="connsiteX46" fmla="*/ 139990 w 896529"/>
              <a:gd name="connsiteY46" fmla="*/ 294871 h 1134809"/>
              <a:gd name="connsiteX47" fmla="*/ 134033 w 896529"/>
              <a:gd name="connsiteY47" fmla="*/ 303807 h 1134809"/>
              <a:gd name="connsiteX48" fmla="*/ 107226 w 896529"/>
              <a:gd name="connsiteY48" fmla="*/ 315721 h 1134809"/>
              <a:gd name="connsiteX49" fmla="*/ 98291 w 896529"/>
              <a:gd name="connsiteY49" fmla="*/ 324656 h 1134809"/>
              <a:gd name="connsiteX50" fmla="*/ 80420 w 896529"/>
              <a:gd name="connsiteY50" fmla="*/ 330613 h 1134809"/>
              <a:gd name="connsiteX51" fmla="*/ 71484 w 896529"/>
              <a:gd name="connsiteY51" fmla="*/ 336570 h 1134809"/>
              <a:gd name="connsiteX52" fmla="*/ 62549 w 896529"/>
              <a:gd name="connsiteY52" fmla="*/ 339549 h 1134809"/>
              <a:gd name="connsiteX53" fmla="*/ 59570 w 896529"/>
              <a:gd name="connsiteY53" fmla="*/ 348484 h 1134809"/>
              <a:gd name="connsiteX54" fmla="*/ 38721 w 896529"/>
              <a:gd name="connsiteY54" fmla="*/ 372312 h 1134809"/>
              <a:gd name="connsiteX55" fmla="*/ 29785 w 896529"/>
              <a:gd name="connsiteY55" fmla="*/ 399119 h 1134809"/>
              <a:gd name="connsiteX56" fmla="*/ 26807 w 896529"/>
              <a:gd name="connsiteY56" fmla="*/ 408054 h 1134809"/>
              <a:gd name="connsiteX57" fmla="*/ 20850 w 896529"/>
              <a:gd name="connsiteY57" fmla="*/ 431883 h 1134809"/>
              <a:gd name="connsiteX58" fmla="*/ 14893 w 896529"/>
              <a:gd name="connsiteY58" fmla="*/ 455711 h 1134809"/>
              <a:gd name="connsiteX59" fmla="*/ 11914 w 896529"/>
              <a:gd name="connsiteY59" fmla="*/ 485496 h 1134809"/>
              <a:gd name="connsiteX60" fmla="*/ 8936 w 896529"/>
              <a:gd name="connsiteY60" fmla="*/ 503367 h 1134809"/>
              <a:gd name="connsiteX61" fmla="*/ 2979 w 896529"/>
              <a:gd name="connsiteY61" fmla="*/ 562937 h 1134809"/>
              <a:gd name="connsiteX62" fmla="*/ 0 w 896529"/>
              <a:gd name="connsiteY62" fmla="*/ 586765 h 1134809"/>
              <a:gd name="connsiteX63" fmla="*/ 2979 w 896529"/>
              <a:gd name="connsiteY63" fmla="*/ 670163 h 1134809"/>
              <a:gd name="connsiteX64" fmla="*/ 8936 w 896529"/>
              <a:gd name="connsiteY64" fmla="*/ 717819 h 1134809"/>
              <a:gd name="connsiteX65" fmla="*/ 14893 w 896529"/>
              <a:gd name="connsiteY65" fmla="*/ 756539 h 1134809"/>
              <a:gd name="connsiteX66" fmla="*/ 20850 w 896529"/>
              <a:gd name="connsiteY66" fmla="*/ 810152 h 1134809"/>
              <a:gd name="connsiteX67" fmla="*/ 23828 w 896529"/>
              <a:gd name="connsiteY67" fmla="*/ 819088 h 1134809"/>
              <a:gd name="connsiteX68" fmla="*/ 29785 w 896529"/>
              <a:gd name="connsiteY68" fmla="*/ 857808 h 1134809"/>
              <a:gd name="connsiteX69" fmla="*/ 35742 w 896529"/>
              <a:gd name="connsiteY69" fmla="*/ 875679 h 1134809"/>
              <a:gd name="connsiteX70" fmla="*/ 38721 w 896529"/>
              <a:gd name="connsiteY70" fmla="*/ 884615 h 1134809"/>
              <a:gd name="connsiteX71" fmla="*/ 41699 w 896529"/>
              <a:gd name="connsiteY71" fmla="*/ 902486 h 1134809"/>
              <a:gd name="connsiteX72" fmla="*/ 44678 w 896529"/>
              <a:gd name="connsiteY72" fmla="*/ 914400 h 1134809"/>
              <a:gd name="connsiteX73" fmla="*/ 50635 w 896529"/>
              <a:gd name="connsiteY73" fmla="*/ 988862 h 1134809"/>
              <a:gd name="connsiteX74" fmla="*/ 53613 w 896529"/>
              <a:gd name="connsiteY74" fmla="*/ 1021626 h 1134809"/>
              <a:gd name="connsiteX75" fmla="*/ 56592 w 896529"/>
              <a:gd name="connsiteY75" fmla="*/ 1069282 h 1134809"/>
              <a:gd name="connsiteX76" fmla="*/ 62549 w 896529"/>
              <a:gd name="connsiteY76" fmla="*/ 1116938 h 1134809"/>
              <a:gd name="connsiteX77" fmla="*/ 65527 w 896529"/>
              <a:gd name="connsiteY77" fmla="*/ 1134809 h 1134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896529" h="1134809">
                <a:moveTo>
                  <a:pt x="896529" y="0"/>
                </a:moveTo>
                <a:cubicBezTo>
                  <a:pt x="894543" y="2978"/>
                  <a:pt x="893608" y="7038"/>
                  <a:pt x="890572" y="8935"/>
                </a:cubicBezTo>
                <a:cubicBezTo>
                  <a:pt x="885247" y="12263"/>
                  <a:pt x="878895" y="13860"/>
                  <a:pt x="872701" y="14892"/>
                </a:cubicBezTo>
                <a:cubicBezTo>
                  <a:pt x="830034" y="22003"/>
                  <a:pt x="848916" y="19141"/>
                  <a:pt x="816110" y="23828"/>
                </a:cubicBezTo>
                <a:cubicBezTo>
                  <a:pt x="786041" y="33849"/>
                  <a:pt x="832710" y="18549"/>
                  <a:pt x="795260" y="29785"/>
                </a:cubicBezTo>
                <a:cubicBezTo>
                  <a:pt x="789246" y="31589"/>
                  <a:pt x="783346" y="33756"/>
                  <a:pt x="777389" y="35742"/>
                </a:cubicBezTo>
                <a:lnTo>
                  <a:pt x="768454" y="38720"/>
                </a:lnTo>
                <a:cubicBezTo>
                  <a:pt x="766468" y="41699"/>
                  <a:pt x="764789" y="44906"/>
                  <a:pt x="762497" y="47656"/>
                </a:cubicBezTo>
                <a:cubicBezTo>
                  <a:pt x="758373" y="52605"/>
                  <a:pt x="750826" y="59793"/>
                  <a:pt x="744626" y="62548"/>
                </a:cubicBezTo>
                <a:cubicBezTo>
                  <a:pt x="738888" y="65098"/>
                  <a:pt x="732712" y="66519"/>
                  <a:pt x="726755" y="68505"/>
                </a:cubicBezTo>
                <a:lnTo>
                  <a:pt x="717819" y="71484"/>
                </a:lnTo>
                <a:lnTo>
                  <a:pt x="708884" y="74462"/>
                </a:lnTo>
                <a:cubicBezTo>
                  <a:pt x="705905" y="76448"/>
                  <a:pt x="703150" y="78818"/>
                  <a:pt x="699948" y="80419"/>
                </a:cubicBezTo>
                <a:cubicBezTo>
                  <a:pt x="697140" y="81823"/>
                  <a:pt x="693757" y="81873"/>
                  <a:pt x="691013" y="83398"/>
                </a:cubicBezTo>
                <a:cubicBezTo>
                  <a:pt x="684755" y="86875"/>
                  <a:pt x="679099" y="91341"/>
                  <a:pt x="673142" y="95312"/>
                </a:cubicBezTo>
                <a:cubicBezTo>
                  <a:pt x="670163" y="97298"/>
                  <a:pt x="667602" y="100137"/>
                  <a:pt x="664206" y="101269"/>
                </a:cubicBezTo>
                <a:lnTo>
                  <a:pt x="655271" y="104247"/>
                </a:lnTo>
                <a:cubicBezTo>
                  <a:pt x="652292" y="106233"/>
                  <a:pt x="649606" y="108750"/>
                  <a:pt x="646335" y="110204"/>
                </a:cubicBezTo>
                <a:cubicBezTo>
                  <a:pt x="640597" y="112754"/>
                  <a:pt x="628464" y="116161"/>
                  <a:pt x="628464" y="116161"/>
                </a:cubicBezTo>
                <a:cubicBezTo>
                  <a:pt x="622507" y="120132"/>
                  <a:pt x="617385" y="125811"/>
                  <a:pt x="610593" y="128075"/>
                </a:cubicBezTo>
                <a:cubicBezTo>
                  <a:pt x="607615" y="129068"/>
                  <a:pt x="604402" y="129529"/>
                  <a:pt x="601658" y="131054"/>
                </a:cubicBezTo>
                <a:cubicBezTo>
                  <a:pt x="595400" y="134531"/>
                  <a:pt x="590579" y="140704"/>
                  <a:pt x="583787" y="142968"/>
                </a:cubicBezTo>
                <a:lnTo>
                  <a:pt x="556980" y="151903"/>
                </a:lnTo>
                <a:cubicBezTo>
                  <a:pt x="556967" y="151907"/>
                  <a:pt x="539122" y="157857"/>
                  <a:pt x="539109" y="157860"/>
                </a:cubicBezTo>
                <a:cubicBezTo>
                  <a:pt x="508843" y="163915"/>
                  <a:pt x="536646" y="157713"/>
                  <a:pt x="515281" y="163817"/>
                </a:cubicBezTo>
                <a:cubicBezTo>
                  <a:pt x="511345" y="164942"/>
                  <a:pt x="507363" y="165908"/>
                  <a:pt x="503367" y="166796"/>
                </a:cubicBezTo>
                <a:cubicBezTo>
                  <a:pt x="498425" y="167894"/>
                  <a:pt x="493359" y="168442"/>
                  <a:pt x="488475" y="169774"/>
                </a:cubicBezTo>
                <a:cubicBezTo>
                  <a:pt x="482417" y="171426"/>
                  <a:pt x="476561" y="173745"/>
                  <a:pt x="470604" y="175731"/>
                </a:cubicBezTo>
                <a:lnTo>
                  <a:pt x="461668" y="178710"/>
                </a:lnTo>
                <a:lnTo>
                  <a:pt x="452733" y="181688"/>
                </a:lnTo>
                <a:cubicBezTo>
                  <a:pt x="449754" y="183674"/>
                  <a:pt x="447068" y="186191"/>
                  <a:pt x="443797" y="187645"/>
                </a:cubicBezTo>
                <a:cubicBezTo>
                  <a:pt x="438059" y="190195"/>
                  <a:pt x="425926" y="193602"/>
                  <a:pt x="425926" y="193602"/>
                </a:cubicBezTo>
                <a:cubicBezTo>
                  <a:pt x="419969" y="197573"/>
                  <a:pt x="414847" y="203252"/>
                  <a:pt x="408055" y="205516"/>
                </a:cubicBezTo>
                <a:cubicBezTo>
                  <a:pt x="405077" y="206509"/>
                  <a:pt x="401928" y="207091"/>
                  <a:pt x="399120" y="208495"/>
                </a:cubicBezTo>
                <a:cubicBezTo>
                  <a:pt x="395918" y="210096"/>
                  <a:pt x="393455" y="212998"/>
                  <a:pt x="390184" y="214452"/>
                </a:cubicBezTo>
                <a:cubicBezTo>
                  <a:pt x="384446" y="217002"/>
                  <a:pt x="378270" y="218423"/>
                  <a:pt x="372313" y="220409"/>
                </a:cubicBezTo>
                <a:cubicBezTo>
                  <a:pt x="362438" y="223701"/>
                  <a:pt x="352766" y="227296"/>
                  <a:pt x="342528" y="229344"/>
                </a:cubicBezTo>
                <a:cubicBezTo>
                  <a:pt x="336606" y="230528"/>
                  <a:pt x="330552" y="231013"/>
                  <a:pt x="324657" y="232323"/>
                </a:cubicBezTo>
                <a:cubicBezTo>
                  <a:pt x="303433" y="237039"/>
                  <a:pt x="329724" y="233960"/>
                  <a:pt x="303807" y="238280"/>
                </a:cubicBezTo>
                <a:cubicBezTo>
                  <a:pt x="295911" y="239596"/>
                  <a:pt x="287922" y="240265"/>
                  <a:pt x="279979" y="241258"/>
                </a:cubicBezTo>
                <a:cubicBezTo>
                  <a:pt x="249989" y="251257"/>
                  <a:pt x="296479" y="236011"/>
                  <a:pt x="259130" y="247215"/>
                </a:cubicBezTo>
                <a:cubicBezTo>
                  <a:pt x="253116" y="249019"/>
                  <a:pt x="247216" y="251186"/>
                  <a:pt x="241259" y="253172"/>
                </a:cubicBezTo>
                <a:lnTo>
                  <a:pt x="205517" y="265086"/>
                </a:lnTo>
                <a:cubicBezTo>
                  <a:pt x="202538" y="266079"/>
                  <a:pt x="199627" y="267304"/>
                  <a:pt x="196581" y="268065"/>
                </a:cubicBezTo>
                <a:cubicBezTo>
                  <a:pt x="192757" y="269021"/>
                  <a:pt x="180010" y="271883"/>
                  <a:pt x="175732" y="274022"/>
                </a:cubicBezTo>
                <a:cubicBezTo>
                  <a:pt x="152645" y="285566"/>
                  <a:pt x="180312" y="275474"/>
                  <a:pt x="157861" y="282957"/>
                </a:cubicBezTo>
                <a:cubicBezTo>
                  <a:pt x="151904" y="286928"/>
                  <a:pt x="143961" y="288914"/>
                  <a:pt x="139990" y="294871"/>
                </a:cubicBezTo>
                <a:cubicBezTo>
                  <a:pt x="138004" y="297850"/>
                  <a:pt x="137069" y="301910"/>
                  <a:pt x="134033" y="303807"/>
                </a:cubicBezTo>
                <a:cubicBezTo>
                  <a:pt x="102859" y="323291"/>
                  <a:pt x="127035" y="299214"/>
                  <a:pt x="107226" y="315721"/>
                </a:cubicBezTo>
                <a:cubicBezTo>
                  <a:pt x="103990" y="318417"/>
                  <a:pt x="101973" y="322610"/>
                  <a:pt x="98291" y="324656"/>
                </a:cubicBezTo>
                <a:cubicBezTo>
                  <a:pt x="92802" y="327705"/>
                  <a:pt x="80420" y="330613"/>
                  <a:pt x="80420" y="330613"/>
                </a:cubicBezTo>
                <a:cubicBezTo>
                  <a:pt x="77441" y="332599"/>
                  <a:pt x="74686" y="334969"/>
                  <a:pt x="71484" y="336570"/>
                </a:cubicBezTo>
                <a:cubicBezTo>
                  <a:pt x="68676" y="337974"/>
                  <a:pt x="64769" y="337329"/>
                  <a:pt x="62549" y="339549"/>
                </a:cubicBezTo>
                <a:cubicBezTo>
                  <a:pt x="60329" y="341769"/>
                  <a:pt x="61095" y="345740"/>
                  <a:pt x="59570" y="348484"/>
                </a:cubicBezTo>
                <a:cubicBezTo>
                  <a:pt x="49349" y="366881"/>
                  <a:pt x="51774" y="363610"/>
                  <a:pt x="38721" y="372312"/>
                </a:cubicBezTo>
                <a:lnTo>
                  <a:pt x="29785" y="399119"/>
                </a:lnTo>
                <a:cubicBezTo>
                  <a:pt x="28792" y="402097"/>
                  <a:pt x="27423" y="404976"/>
                  <a:pt x="26807" y="408054"/>
                </a:cubicBezTo>
                <a:cubicBezTo>
                  <a:pt x="19520" y="444482"/>
                  <a:pt x="27718" y="406698"/>
                  <a:pt x="20850" y="431883"/>
                </a:cubicBezTo>
                <a:cubicBezTo>
                  <a:pt x="18696" y="439782"/>
                  <a:pt x="14893" y="455711"/>
                  <a:pt x="14893" y="455711"/>
                </a:cubicBezTo>
                <a:cubicBezTo>
                  <a:pt x="13900" y="465639"/>
                  <a:pt x="13152" y="475595"/>
                  <a:pt x="11914" y="485496"/>
                </a:cubicBezTo>
                <a:cubicBezTo>
                  <a:pt x="11165" y="491489"/>
                  <a:pt x="9628" y="497368"/>
                  <a:pt x="8936" y="503367"/>
                </a:cubicBezTo>
                <a:cubicBezTo>
                  <a:pt x="6649" y="523191"/>
                  <a:pt x="4965" y="543080"/>
                  <a:pt x="2979" y="562937"/>
                </a:cubicBezTo>
                <a:cubicBezTo>
                  <a:pt x="2183" y="570902"/>
                  <a:pt x="993" y="578822"/>
                  <a:pt x="0" y="586765"/>
                </a:cubicBezTo>
                <a:cubicBezTo>
                  <a:pt x="993" y="614564"/>
                  <a:pt x="1478" y="642386"/>
                  <a:pt x="2979" y="670163"/>
                </a:cubicBezTo>
                <a:cubicBezTo>
                  <a:pt x="3445" y="678787"/>
                  <a:pt x="7252" y="707717"/>
                  <a:pt x="8936" y="717819"/>
                </a:cubicBezTo>
                <a:cubicBezTo>
                  <a:pt x="13478" y="745073"/>
                  <a:pt x="11294" y="720551"/>
                  <a:pt x="14893" y="756539"/>
                </a:cubicBezTo>
                <a:cubicBezTo>
                  <a:pt x="16971" y="777321"/>
                  <a:pt x="16613" y="791085"/>
                  <a:pt x="20850" y="810152"/>
                </a:cubicBezTo>
                <a:cubicBezTo>
                  <a:pt x="21531" y="813217"/>
                  <a:pt x="22835" y="816109"/>
                  <a:pt x="23828" y="819088"/>
                </a:cubicBezTo>
                <a:cubicBezTo>
                  <a:pt x="24456" y="823484"/>
                  <a:pt x="28410" y="852309"/>
                  <a:pt x="29785" y="857808"/>
                </a:cubicBezTo>
                <a:cubicBezTo>
                  <a:pt x="31308" y="863900"/>
                  <a:pt x="33756" y="869722"/>
                  <a:pt x="35742" y="875679"/>
                </a:cubicBezTo>
                <a:lnTo>
                  <a:pt x="38721" y="884615"/>
                </a:lnTo>
                <a:cubicBezTo>
                  <a:pt x="39714" y="890572"/>
                  <a:pt x="40515" y="896564"/>
                  <a:pt x="41699" y="902486"/>
                </a:cubicBezTo>
                <a:cubicBezTo>
                  <a:pt x="42502" y="906500"/>
                  <a:pt x="44257" y="910328"/>
                  <a:pt x="44678" y="914400"/>
                </a:cubicBezTo>
                <a:cubicBezTo>
                  <a:pt x="47240" y="939168"/>
                  <a:pt x="48567" y="964048"/>
                  <a:pt x="50635" y="988862"/>
                </a:cubicBezTo>
                <a:cubicBezTo>
                  <a:pt x="51546" y="999790"/>
                  <a:pt x="52929" y="1010681"/>
                  <a:pt x="53613" y="1021626"/>
                </a:cubicBezTo>
                <a:cubicBezTo>
                  <a:pt x="54606" y="1037511"/>
                  <a:pt x="55106" y="1053435"/>
                  <a:pt x="56592" y="1069282"/>
                </a:cubicBezTo>
                <a:cubicBezTo>
                  <a:pt x="58086" y="1085221"/>
                  <a:pt x="57487" y="1101750"/>
                  <a:pt x="62549" y="1116938"/>
                </a:cubicBezTo>
                <a:cubicBezTo>
                  <a:pt x="66469" y="1128699"/>
                  <a:pt x="65527" y="1122734"/>
                  <a:pt x="65527" y="1134809"/>
                </a:cubicBezTo>
              </a:path>
            </a:pathLst>
          </a:custGeom>
          <a:ln>
            <a:solidFill>
              <a:srgbClr val="00B05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4" name="Freeform 13"/>
          <p:cNvSpPr/>
          <p:nvPr/>
        </p:nvSpPr>
        <p:spPr>
          <a:xfrm>
            <a:off x="1539885" y="3972056"/>
            <a:ext cx="119768" cy="1110981"/>
          </a:xfrm>
          <a:custGeom>
            <a:avLst/>
            <a:gdLst>
              <a:gd name="connsiteX0" fmla="*/ 23828 w 119768"/>
              <a:gd name="connsiteY0" fmla="*/ 0 h 1110981"/>
              <a:gd name="connsiteX1" fmla="*/ 29785 w 119768"/>
              <a:gd name="connsiteY1" fmla="*/ 23828 h 1110981"/>
              <a:gd name="connsiteX2" fmla="*/ 26807 w 119768"/>
              <a:gd name="connsiteY2" fmla="*/ 92334 h 1110981"/>
              <a:gd name="connsiteX3" fmla="*/ 20850 w 119768"/>
              <a:gd name="connsiteY3" fmla="*/ 142968 h 1110981"/>
              <a:gd name="connsiteX4" fmla="*/ 11914 w 119768"/>
              <a:gd name="connsiteY4" fmla="*/ 274022 h 1110981"/>
              <a:gd name="connsiteX5" fmla="*/ 8936 w 119768"/>
              <a:gd name="connsiteY5" fmla="*/ 309764 h 1110981"/>
              <a:gd name="connsiteX6" fmla="*/ 5957 w 119768"/>
              <a:gd name="connsiteY6" fmla="*/ 431883 h 1110981"/>
              <a:gd name="connsiteX7" fmla="*/ 2979 w 119768"/>
              <a:gd name="connsiteY7" fmla="*/ 446776 h 1110981"/>
              <a:gd name="connsiteX8" fmla="*/ 0 w 119768"/>
              <a:gd name="connsiteY8" fmla="*/ 467625 h 1110981"/>
              <a:gd name="connsiteX9" fmla="*/ 2979 w 119768"/>
              <a:gd name="connsiteY9" fmla="*/ 592722 h 1110981"/>
              <a:gd name="connsiteX10" fmla="*/ 5957 w 119768"/>
              <a:gd name="connsiteY10" fmla="*/ 619529 h 1110981"/>
              <a:gd name="connsiteX11" fmla="*/ 8936 w 119768"/>
              <a:gd name="connsiteY11" fmla="*/ 670163 h 1110981"/>
              <a:gd name="connsiteX12" fmla="*/ 11914 w 119768"/>
              <a:gd name="connsiteY12" fmla="*/ 688034 h 1110981"/>
              <a:gd name="connsiteX13" fmla="*/ 20850 w 119768"/>
              <a:gd name="connsiteY13" fmla="*/ 747604 h 1110981"/>
              <a:gd name="connsiteX14" fmla="*/ 23828 w 119768"/>
              <a:gd name="connsiteY14" fmla="*/ 807174 h 1110981"/>
              <a:gd name="connsiteX15" fmla="*/ 26807 w 119768"/>
              <a:gd name="connsiteY15" fmla="*/ 851852 h 1110981"/>
              <a:gd name="connsiteX16" fmla="*/ 32764 w 119768"/>
              <a:gd name="connsiteY16" fmla="*/ 884615 h 1110981"/>
              <a:gd name="connsiteX17" fmla="*/ 38721 w 119768"/>
              <a:gd name="connsiteY17" fmla="*/ 917379 h 1110981"/>
              <a:gd name="connsiteX18" fmla="*/ 44678 w 119768"/>
              <a:gd name="connsiteY18" fmla="*/ 935250 h 1110981"/>
              <a:gd name="connsiteX19" fmla="*/ 47656 w 119768"/>
              <a:gd name="connsiteY19" fmla="*/ 944185 h 1110981"/>
              <a:gd name="connsiteX20" fmla="*/ 50635 w 119768"/>
              <a:gd name="connsiteY20" fmla="*/ 953121 h 1110981"/>
              <a:gd name="connsiteX21" fmla="*/ 59570 w 119768"/>
              <a:gd name="connsiteY21" fmla="*/ 982906 h 1110981"/>
              <a:gd name="connsiteX22" fmla="*/ 68506 w 119768"/>
              <a:gd name="connsiteY22" fmla="*/ 1009712 h 1110981"/>
              <a:gd name="connsiteX23" fmla="*/ 74463 w 119768"/>
              <a:gd name="connsiteY23" fmla="*/ 1027583 h 1110981"/>
              <a:gd name="connsiteX24" fmla="*/ 80420 w 119768"/>
              <a:gd name="connsiteY24" fmla="*/ 1036519 h 1110981"/>
              <a:gd name="connsiteX25" fmla="*/ 95312 w 119768"/>
              <a:gd name="connsiteY25" fmla="*/ 1063325 h 1110981"/>
              <a:gd name="connsiteX26" fmla="*/ 101269 w 119768"/>
              <a:gd name="connsiteY26" fmla="*/ 1072261 h 1110981"/>
              <a:gd name="connsiteX27" fmla="*/ 104248 w 119768"/>
              <a:gd name="connsiteY27" fmla="*/ 1081196 h 1110981"/>
              <a:gd name="connsiteX28" fmla="*/ 113183 w 119768"/>
              <a:gd name="connsiteY28" fmla="*/ 1087153 h 1110981"/>
              <a:gd name="connsiteX29" fmla="*/ 119140 w 119768"/>
              <a:gd name="connsiteY29" fmla="*/ 1110981 h 1110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9768" h="1110981">
                <a:moveTo>
                  <a:pt x="23828" y="0"/>
                </a:moveTo>
                <a:cubicBezTo>
                  <a:pt x="25814" y="7943"/>
                  <a:pt x="30141" y="15649"/>
                  <a:pt x="29785" y="23828"/>
                </a:cubicBezTo>
                <a:cubicBezTo>
                  <a:pt x="28792" y="46663"/>
                  <a:pt x="28190" y="69519"/>
                  <a:pt x="26807" y="92334"/>
                </a:cubicBezTo>
                <a:cubicBezTo>
                  <a:pt x="25647" y="111481"/>
                  <a:pt x="23468" y="124641"/>
                  <a:pt x="20850" y="142968"/>
                </a:cubicBezTo>
                <a:cubicBezTo>
                  <a:pt x="16591" y="240907"/>
                  <a:pt x="20377" y="180923"/>
                  <a:pt x="11914" y="274022"/>
                </a:cubicBezTo>
                <a:cubicBezTo>
                  <a:pt x="10832" y="285928"/>
                  <a:pt x="8936" y="309764"/>
                  <a:pt x="8936" y="309764"/>
                </a:cubicBezTo>
                <a:cubicBezTo>
                  <a:pt x="7943" y="350470"/>
                  <a:pt x="7726" y="391203"/>
                  <a:pt x="5957" y="431883"/>
                </a:cubicBezTo>
                <a:cubicBezTo>
                  <a:pt x="5737" y="436941"/>
                  <a:pt x="3811" y="441782"/>
                  <a:pt x="2979" y="446776"/>
                </a:cubicBezTo>
                <a:cubicBezTo>
                  <a:pt x="1825" y="453701"/>
                  <a:pt x="993" y="460675"/>
                  <a:pt x="0" y="467625"/>
                </a:cubicBezTo>
                <a:cubicBezTo>
                  <a:pt x="993" y="509324"/>
                  <a:pt x="1345" y="551043"/>
                  <a:pt x="2979" y="592722"/>
                </a:cubicBezTo>
                <a:cubicBezTo>
                  <a:pt x="3331" y="601706"/>
                  <a:pt x="5267" y="610565"/>
                  <a:pt x="5957" y="619529"/>
                </a:cubicBezTo>
                <a:cubicBezTo>
                  <a:pt x="7254" y="636386"/>
                  <a:pt x="7471" y="653319"/>
                  <a:pt x="8936" y="670163"/>
                </a:cubicBezTo>
                <a:cubicBezTo>
                  <a:pt x="9459" y="676179"/>
                  <a:pt x="11018" y="682062"/>
                  <a:pt x="11914" y="688034"/>
                </a:cubicBezTo>
                <a:cubicBezTo>
                  <a:pt x="22120" y="756076"/>
                  <a:pt x="14102" y="707124"/>
                  <a:pt x="20850" y="747604"/>
                </a:cubicBezTo>
                <a:cubicBezTo>
                  <a:pt x="21843" y="767461"/>
                  <a:pt x="22694" y="787325"/>
                  <a:pt x="23828" y="807174"/>
                </a:cubicBezTo>
                <a:cubicBezTo>
                  <a:pt x="24680" y="822075"/>
                  <a:pt x="25514" y="836982"/>
                  <a:pt x="26807" y="851852"/>
                </a:cubicBezTo>
                <a:cubicBezTo>
                  <a:pt x="28788" y="874638"/>
                  <a:pt x="27797" y="869717"/>
                  <a:pt x="32764" y="884615"/>
                </a:cubicBezTo>
                <a:cubicBezTo>
                  <a:pt x="33739" y="890464"/>
                  <a:pt x="36935" y="910829"/>
                  <a:pt x="38721" y="917379"/>
                </a:cubicBezTo>
                <a:cubicBezTo>
                  <a:pt x="40373" y="923437"/>
                  <a:pt x="42692" y="929293"/>
                  <a:pt x="44678" y="935250"/>
                </a:cubicBezTo>
                <a:lnTo>
                  <a:pt x="47656" y="944185"/>
                </a:lnTo>
                <a:cubicBezTo>
                  <a:pt x="48649" y="947164"/>
                  <a:pt x="49874" y="950075"/>
                  <a:pt x="50635" y="953121"/>
                </a:cubicBezTo>
                <a:cubicBezTo>
                  <a:pt x="55135" y="971123"/>
                  <a:pt x="52320" y="961158"/>
                  <a:pt x="59570" y="982906"/>
                </a:cubicBezTo>
                <a:lnTo>
                  <a:pt x="68506" y="1009712"/>
                </a:lnTo>
                <a:cubicBezTo>
                  <a:pt x="68508" y="1009717"/>
                  <a:pt x="74459" y="1027578"/>
                  <a:pt x="74463" y="1027583"/>
                </a:cubicBezTo>
                <a:lnTo>
                  <a:pt x="80420" y="1036519"/>
                </a:lnTo>
                <a:cubicBezTo>
                  <a:pt x="85662" y="1052246"/>
                  <a:pt x="81656" y="1042841"/>
                  <a:pt x="95312" y="1063325"/>
                </a:cubicBezTo>
                <a:cubicBezTo>
                  <a:pt x="97298" y="1066304"/>
                  <a:pt x="100137" y="1068865"/>
                  <a:pt x="101269" y="1072261"/>
                </a:cubicBezTo>
                <a:cubicBezTo>
                  <a:pt x="102262" y="1075239"/>
                  <a:pt x="102287" y="1078744"/>
                  <a:pt x="104248" y="1081196"/>
                </a:cubicBezTo>
                <a:cubicBezTo>
                  <a:pt x="106484" y="1083991"/>
                  <a:pt x="110205" y="1085167"/>
                  <a:pt x="113183" y="1087153"/>
                </a:cubicBezTo>
                <a:cubicBezTo>
                  <a:pt x="119768" y="1106908"/>
                  <a:pt x="119140" y="1098745"/>
                  <a:pt x="119140" y="1110981"/>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7" name="Freeform 16"/>
          <p:cNvSpPr/>
          <p:nvPr/>
        </p:nvSpPr>
        <p:spPr>
          <a:xfrm>
            <a:off x="4553643" y="4866037"/>
            <a:ext cx="685055" cy="354441"/>
          </a:xfrm>
          <a:custGeom>
            <a:avLst/>
            <a:gdLst>
              <a:gd name="connsiteX0" fmla="*/ 685055 w 685055"/>
              <a:gd name="connsiteY0" fmla="*/ 0 h 354441"/>
              <a:gd name="connsiteX1" fmla="*/ 664206 w 685055"/>
              <a:gd name="connsiteY1" fmla="*/ 2978 h 354441"/>
              <a:gd name="connsiteX2" fmla="*/ 655270 w 685055"/>
              <a:gd name="connsiteY2" fmla="*/ 5957 h 354441"/>
              <a:gd name="connsiteX3" fmla="*/ 649313 w 685055"/>
              <a:gd name="connsiteY3" fmla="*/ 14892 h 354441"/>
              <a:gd name="connsiteX4" fmla="*/ 640378 w 685055"/>
              <a:gd name="connsiteY4" fmla="*/ 17871 h 354441"/>
              <a:gd name="connsiteX5" fmla="*/ 622507 w 685055"/>
              <a:gd name="connsiteY5" fmla="*/ 29785 h 354441"/>
              <a:gd name="connsiteX6" fmla="*/ 613571 w 685055"/>
              <a:gd name="connsiteY6" fmla="*/ 35742 h 354441"/>
              <a:gd name="connsiteX7" fmla="*/ 604636 w 685055"/>
              <a:gd name="connsiteY7" fmla="*/ 38720 h 354441"/>
              <a:gd name="connsiteX8" fmla="*/ 595700 w 685055"/>
              <a:gd name="connsiteY8" fmla="*/ 44677 h 354441"/>
              <a:gd name="connsiteX9" fmla="*/ 577829 w 685055"/>
              <a:gd name="connsiteY9" fmla="*/ 50634 h 354441"/>
              <a:gd name="connsiteX10" fmla="*/ 559958 w 685055"/>
              <a:gd name="connsiteY10" fmla="*/ 56591 h 354441"/>
              <a:gd name="connsiteX11" fmla="*/ 551023 w 685055"/>
              <a:gd name="connsiteY11" fmla="*/ 59570 h 354441"/>
              <a:gd name="connsiteX12" fmla="*/ 542087 w 685055"/>
              <a:gd name="connsiteY12" fmla="*/ 62548 h 354441"/>
              <a:gd name="connsiteX13" fmla="*/ 533152 w 685055"/>
              <a:gd name="connsiteY13" fmla="*/ 68505 h 354441"/>
              <a:gd name="connsiteX14" fmla="*/ 515281 w 685055"/>
              <a:gd name="connsiteY14" fmla="*/ 74462 h 354441"/>
              <a:gd name="connsiteX15" fmla="*/ 497410 w 685055"/>
              <a:gd name="connsiteY15" fmla="*/ 83398 h 354441"/>
              <a:gd name="connsiteX16" fmla="*/ 479539 w 685055"/>
              <a:gd name="connsiteY16" fmla="*/ 92333 h 354441"/>
              <a:gd name="connsiteX17" fmla="*/ 470603 w 685055"/>
              <a:gd name="connsiteY17" fmla="*/ 98290 h 354441"/>
              <a:gd name="connsiteX18" fmla="*/ 452732 w 685055"/>
              <a:gd name="connsiteY18" fmla="*/ 104247 h 354441"/>
              <a:gd name="connsiteX19" fmla="*/ 434861 w 685055"/>
              <a:gd name="connsiteY19" fmla="*/ 110204 h 354441"/>
              <a:gd name="connsiteX20" fmla="*/ 425926 w 685055"/>
              <a:gd name="connsiteY20" fmla="*/ 113183 h 354441"/>
              <a:gd name="connsiteX21" fmla="*/ 416990 w 685055"/>
              <a:gd name="connsiteY21" fmla="*/ 116161 h 354441"/>
              <a:gd name="connsiteX22" fmla="*/ 390184 w 685055"/>
              <a:gd name="connsiteY22" fmla="*/ 128075 h 354441"/>
              <a:gd name="connsiteX23" fmla="*/ 381248 w 685055"/>
              <a:gd name="connsiteY23" fmla="*/ 131054 h 354441"/>
              <a:gd name="connsiteX24" fmla="*/ 372313 w 685055"/>
              <a:gd name="connsiteY24" fmla="*/ 134032 h 354441"/>
              <a:gd name="connsiteX25" fmla="*/ 363377 w 685055"/>
              <a:gd name="connsiteY25" fmla="*/ 139989 h 354441"/>
              <a:gd name="connsiteX26" fmla="*/ 345506 w 685055"/>
              <a:gd name="connsiteY26" fmla="*/ 145946 h 354441"/>
              <a:gd name="connsiteX27" fmla="*/ 336571 w 685055"/>
              <a:gd name="connsiteY27" fmla="*/ 151903 h 354441"/>
              <a:gd name="connsiteX28" fmla="*/ 318700 w 685055"/>
              <a:gd name="connsiteY28" fmla="*/ 157860 h 354441"/>
              <a:gd name="connsiteX29" fmla="*/ 300829 w 685055"/>
              <a:gd name="connsiteY29" fmla="*/ 169774 h 354441"/>
              <a:gd name="connsiteX30" fmla="*/ 291893 w 685055"/>
              <a:gd name="connsiteY30" fmla="*/ 172753 h 354441"/>
              <a:gd name="connsiteX31" fmla="*/ 265087 w 685055"/>
              <a:gd name="connsiteY31" fmla="*/ 187645 h 354441"/>
              <a:gd name="connsiteX32" fmla="*/ 247216 w 685055"/>
              <a:gd name="connsiteY32" fmla="*/ 199559 h 354441"/>
              <a:gd name="connsiteX33" fmla="*/ 238280 w 685055"/>
              <a:gd name="connsiteY33" fmla="*/ 202538 h 354441"/>
              <a:gd name="connsiteX34" fmla="*/ 220409 w 685055"/>
              <a:gd name="connsiteY34" fmla="*/ 211473 h 354441"/>
              <a:gd name="connsiteX35" fmla="*/ 193603 w 685055"/>
              <a:gd name="connsiteY35" fmla="*/ 229344 h 354441"/>
              <a:gd name="connsiteX36" fmla="*/ 184667 w 685055"/>
              <a:gd name="connsiteY36" fmla="*/ 235301 h 354441"/>
              <a:gd name="connsiteX37" fmla="*/ 175732 w 685055"/>
              <a:gd name="connsiteY37" fmla="*/ 238280 h 354441"/>
              <a:gd name="connsiteX38" fmla="*/ 157861 w 685055"/>
              <a:gd name="connsiteY38" fmla="*/ 250194 h 354441"/>
              <a:gd name="connsiteX39" fmla="*/ 139990 w 685055"/>
              <a:gd name="connsiteY39" fmla="*/ 262108 h 354441"/>
              <a:gd name="connsiteX40" fmla="*/ 131054 w 685055"/>
              <a:gd name="connsiteY40" fmla="*/ 268065 h 354441"/>
              <a:gd name="connsiteX41" fmla="*/ 122118 w 685055"/>
              <a:gd name="connsiteY41" fmla="*/ 271043 h 354441"/>
              <a:gd name="connsiteX42" fmla="*/ 104247 w 685055"/>
              <a:gd name="connsiteY42" fmla="*/ 279979 h 354441"/>
              <a:gd name="connsiteX43" fmla="*/ 86376 w 685055"/>
              <a:gd name="connsiteY43" fmla="*/ 288914 h 354441"/>
              <a:gd name="connsiteX44" fmla="*/ 68505 w 685055"/>
              <a:gd name="connsiteY44" fmla="*/ 300828 h 354441"/>
              <a:gd name="connsiteX45" fmla="*/ 59570 w 685055"/>
              <a:gd name="connsiteY45" fmla="*/ 306785 h 354441"/>
              <a:gd name="connsiteX46" fmla="*/ 50634 w 685055"/>
              <a:gd name="connsiteY46" fmla="*/ 309764 h 354441"/>
              <a:gd name="connsiteX47" fmla="*/ 32763 w 685055"/>
              <a:gd name="connsiteY47" fmla="*/ 321678 h 354441"/>
              <a:gd name="connsiteX48" fmla="*/ 23828 w 685055"/>
              <a:gd name="connsiteY48" fmla="*/ 327635 h 354441"/>
              <a:gd name="connsiteX49" fmla="*/ 8935 w 685055"/>
              <a:gd name="connsiteY49" fmla="*/ 342527 h 354441"/>
              <a:gd name="connsiteX50" fmla="*/ 2978 w 685055"/>
              <a:gd name="connsiteY50" fmla="*/ 351463 h 354441"/>
              <a:gd name="connsiteX51" fmla="*/ 0 w 685055"/>
              <a:gd name="connsiteY51" fmla="*/ 354441 h 354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85055" h="354441">
                <a:moveTo>
                  <a:pt x="685055" y="0"/>
                </a:moveTo>
                <a:cubicBezTo>
                  <a:pt x="678105" y="993"/>
                  <a:pt x="671090" y="1601"/>
                  <a:pt x="664206" y="2978"/>
                </a:cubicBezTo>
                <a:cubicBezTo>
                  <a:pt x="661127" y="3594"/>
                  <a:pt x="657722" y="3996"/>
                  <a:pt x="655270" y="5957"/>
                </a:cubicBezTo>
                <a:cubicBezTo>
                  <a:pt x="652475" y="8193"/>
                  <a:pt x="652108" y="12656"/>
                  <a:pt x="649313" y="14892"/>
                </a:cubicBezTo>
                <a:cubicBezTo>
                  <a:pt x="646861" y="16853"/>
                  <a:pt x="643122" y="16346"/>
                  <a:pt x="640378" y="17871"/>
                </a:cubicBezTo>
                <a:cubicBezTo>
                  <a:pt x="634120" y="21348"/>
                  <a:pt x="628464" y="25814"/>
                  <a:pt x="622507" y="29785"/>
                </a:cubicBezTo>
                <a:cubicBezTo>
                  <a:pt x="619528" y="31771"/>
                  <a:pt x="616967" y="34610"/>
                  <a:pt x="613571" y="35742"/>
                </a:cubicBezTo>
                <a:lnTo>
                  <a:pt x="604636" y="38720"/>
                </a:lnTo>
                <a:cubicBezTo>
                  <a:pt x="601657" y="40706"/>
                  <a:pt x="598971" y="43223"/>
                  <a:pt x="595700" y="44677"/>
                </a:cubicBezTo>
                <a:cubicBezTo>
                  <a:pt x="589962" y="47227"/>
                  <a:pt x="583786" y="48648"/>
                  <a:pt x="577829" y="50634"/>
                </a:cubicBezTo>
                <a:lnTo>
                  <a:pt x="559958" y="56591"/>
                </a:lnTo>
                <a:lnTo>
                  <a:pt x="551023" y="59570"/>
                </a:lnTo>
                <a:lnTo>
                  <a:pt x="542087" y="62548"/>
                </a:lnTo>
                <a:cubicBezTo>
                  <a:pt x="539109" y="64534"/>
                  <a:pt x="536423" y="67051"/>
                  <a:pt x="533152" y="68505"/>
                </a:cubicBezTo>
                <a:cubicBezTo>
                  <a:pt x="527414" y="71055"/>
                  <a:pt x="515281" y="74462"/>
                  <a:pt x="515281" y="74462"/>
                </a:cubicBezTo>
                <a:cubicBezTo>
                  <a:pt x="489671" y="91535"/>
                  <a:pt x="522074" y="71066"/>
                  <a:pt x="497410" y="83398"/>
                </a:cubicBezTo>
                <a:cubicBezTo>
                  <a:pt x="474323" y="94942"/>
                  <a:pt x="501990" y="84850"/>
                  <a:pt x="479539" y="92333"/>
                </a:cubicBezTo>
                <a:cubicBezTo>
                  <a:pt x="476560" y="94319"/>
                  <a:pt x="473874" y="96836"/>
                  <a:pt x="470603" y="98290"/>
                </a:cubicBezTo>
                <a:cubicBezTo>
                  <a:pt x="464865" y="100840"/>
                  <a:pt x="458689" y="102261"/>
                  <a:pt x="452732" y="104247"/>
                </a:cubicBezTo>
                <a:lnTo>
                  <a:pt x="434861" y="110204"/>
                </a:lnTo>
                <a:lnTo>
                  <a:pt x="425926" y="113183"/>
                </a:lnTo>
                <a:lnTo>
                  <a:pt x="416990" y="116161"/>
                </a:lnTo>
                <a:cubicBezTo>
                  <a:pt x="402830" y="125602"/>
                  <a:pt x="411452" y="120986"/>
                  <a:pt x="390184" y="128075"/>
                </a:cubicBezTo>
                <a:lnTo>
                  <a:pt x="381248" y="131054"/>
                </a:lnTo>
                <a:lnTo>
                  <a:pt x="372313" y="134032"/>
                </a:lnTo>
                <a:cubicBezTo>
                  <a:pt x="369334" y="136018"/>
                  <a:pt x="366648" y="138535"/>
                  <a:pt x="363377" y="139989"/>
                </a:cubicBezTo>
                <a:cubicBezTo>
                  <a:pt x="357639" y="142539"/>
                  <a:pt x="345506" y="145946"/>
                  <a:pt x="345506" y="145946"/>
                </a:cubicBezTo>
                <a:cubicBezTo>
                  <a:pt x="342528" y="147932"/>
                  <a:pt x="339842" y="150449"/>
                  <a:pt x="336571" y="151903"/>
                </a:cubicBezTo>
                <a:cubicBezTo>
                  <a:pt x="330833" y="154453"/>
                  <a:pt x="318700" y="157860"/>
                  <a:pt x="318700" y="157860"/>
                </a:cubicBezTo>
                <a:cubicBezTo>
                  <a:pt x="312743" y="161831"/>
                  <a:pt x="307621" y="167510"/>
                  <a:pt x="300829" y="169774"/>
                </a:cubicBezTo>
                <a:cubicBezTo>
                  <a:pt x="297850" y="170767"/>
                  <a:pt x="294638" y="171228"/>
                  <a:pt x="291893" y="172753"/>
                </a:cubicBezTo>
                <a:cubicBezTo>
                  <a:pt x="261171" y="189821"/>
                  <a:pt x="285304" y="180907"/>
                  <a:pt x="265087" y="187645"/>
                </a:cubicBezTo>
                <a:cubicBezTo>
                  <a:pt x="259130" y="191616"/>
                  <a:pt x="254008" y="197295"/>
                  <a:pt x="247216" y="199559"/>
                </a:cubicBezTo>
                <a:cubicBezTo>
                  <a:pt x="244237" y="200552"/>
                  <a:pt x="241088" y="201134"/>
                  <a:pt x="238280" y="202538"/>
                </a:cubicBezTo>
                <a:cubicBezTo>
                  <a:pt x="215192" y="214083"/>
                  <a:pt x="242864" y="203990"/>
                  <a:pt x="220409" y="211473"/>
                </a:cubicBezTo>
                <a:lnTo>
                  <a:pt x="193603" y="229344"/>
                </a:lnTo>
                <a:cubicBezTo>
                  <a:pt x="190624" y="231330"/>
                  <a:pt x="188063" y="234169"/>
                  <a:pt x="184667" y="235301"/>
                </a:cubicBezTo>
                <a:cubicBezTo>
                  <a:pt x="181689" y="236294"/>
                  <a:pt x="178476" y="236755"/>
                  <a:pt x="175732" y="238280"/>
                </a:cubicBezTo>
                <a:cubicBezTo>
                  <a:pt x="169474" y="241757"/>
                  <a:pt x="163818" y="246223"/>
                  <a:pt x="157861" y="250194"/>
                </a:cubicBezTo>
                <a:lnTo>
                  <a:pt x="139990" y="262108"/>
                </a:lnTo>
                <a:cubicBezTo>
                  <a:pt x="137011" y="264094"/>
                  <a:pt x="134450" y="266933"/>
                  <a:pt x="131054" y="268065"/>
                </a:cubicBezTo>
                <a:lnTo>
                  <a:pt x="122118" y="271043"/>
                </a:lnTo>
                <a:cubicBezTo>
                  <a:pt x="96513" y="288114"/>
                  <a:pt x="128909" y="267647"/>
                  <a:pt x="104247" y="279979"/>
                </a:cubicBezTo>
                <a:cubicBezTo>
                  <a:pt x="81159" y="291524"/>
                  <a:pt x="108831" y="281431"/>
                  <a:pt x="86376" y="288914"/>
                </a:cubicBezTo>
                <a:lnTo>
                  <a:pt x="68505" y="300828"/>
                </a:lnTo>
                <a:cubicBezTo>
                  <a:pt x="65527" y="302814"/>
                  <a:pt x="62966" y="305653"/>
                  <a:pt x="59570" y="306785"/>
                </a:cubicBezTo>
                <a:cubicBezTo>
                  <a:pt x="56591" y="307778"/>
                  <a:pt x="53379" y="308239"/>
                  <a:pt x="50634" y="309764"/>
                </a:cubicBezTo>
                <a:cubicBezTo>
                  <a:pt x="44376" y="313241"/>
                  <a:pt x="38720" y="317707"/>
                  <a:pt x="32763" y="321678"/>
                </a:cubicBezTo>
                <a:lnTo>
                  <a:pt x="23828" y="327635"/>
                </a:lnTo>
                <a:cubicBezTo>
                  <a:pt x="7941" y="351465"/>
                  <a:pt x="28795" y="322667"/>
                  <a:pt x="8935" y="342527"/>
                </a:cubicBezTo>
                <a:cubicBezTo>
                  <a:pt x="6404" y="345058"/>
                  <a:pt x="5126" y="348599"/>
                  <a:pt x="2978" y="351463"/>
                </a:cubicBezTo>
                <a:cubicBezTo>
                  <a:pt x="2136" y="352586"/>
                  <a:pt x="993" y="353448"/>
                  <a:pt x="0" y="354441"/>
                </a:cubicBezTo>
              </a:path>
            </a:pathLst>
          </a:custGeom>
          <a:ln>
            <a:solidFill>
              <a:srgbClr val="00B05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9" name="Freeform 18"/>
          <p:cNvSpPr/>
          <p:nvPr/>
        </p:nvSpPr>
        <p:spPr>
          <a:xfrm>
            <a:off x="4317967" y="3989267"/>
            <a:ext cx="207386" cy="2078994"/>
          </a:xfrm>
          <a:custGeom>
            <a:avLst/>
            <a:gdLst>
              <a:gd name="connsiteX0" fmla="*/ 20389 w 207386"/>
              <a:gd name="connsiteY0" fmla="*/ 0 h 2078994"/>
              <a:gd name="connsiteX1" fmla="*/ 23367 w 207386"/>
              <a:gd name="connsiteY1" fmla="*/ 68505 h 2078994"/>
              <a:gd name="connsiteX2" fmla="*/ 20389 w 207386"/>
              <a:gd name="connsiteY2" fmla="*/ 110204 h 2078994"/>
              <a:gd name="connsiteX3" fmla="*/ 14432 w 207386"/>
              <a:gd name="connsiteY3" fmla="*/ 199559 h 2078994"/>
              <a:gd name="connsiteX4" fmla="*/ 17410 w 207386"/>
              <a:gd name="connsiteY4" fmla="*/ 265086 h 2078994"/>
              <a:gd name="connsiteX5" fmla="*/ 20389 w 207386"/>
              <a:gd name="connsiteY5" fmla="*/ 274022 h 2078994"/>
              <a:gd name="connsiteX6" fmla="*/ 26346 w 207386"/>
              <a:gd name="connsiteY6" fmla="*/ 503367 h 2078994"/>
              <a:gd name="connsiteX7" fmla="*/ 29324 w 207386"/>
              <a:gd name="connsiteY7" fmla="*/ 530173 h 2078994"/>
              <a:gd name="connsiteX8" fmla="*/ 32303 w 207386"/>
              <a:gd name="connsiteY8" fmla="*/ 551023 h 2078994"/>
              <a:gd name="connsiteX9" fmla="*/ 35281 w 207386"/>
              <a:gd name="connsiteY9" fmla="*/ 586765 h 2078994"/>
              <a:gd name="connsiteX10" fmla="*/ 41238 w 207386"/>
              <a:gd name="connsiteY10" fmla="*/ 738668 h 2078994"/>
              <a:gd name="connsiteX11" fmla="*/ 47195 w 207386"/>
              <a:gd name="connsiteY11" fmla="*/ 798238 h 2078994"/>
              <a:gd name="connsiteX12" fmla="*/ 53152 w 207386"/>
              <a:gd name="connsiteY12" fmla="*/ 831002 h 2078994"/>
              <a:gd name="connsiteX13" fmla="*/ 56131 w 207386"/>
              <a:gd name="connsiteY13" fmla="*/ 839937 h 2078994"/>
              <a:gd name="connsiteX14" fmla="*/ 59109 w 207386"/>
              <a:gd name="connsiteY14" fmla="*/ 860787 h 2078994"/>
              <a:gd name="connsiteX15" fmla="*/ 65066 w 207386"/>
              <a:gd name="connsiteY15" fmla="*/ 905464 h 2078994"/>
              <a:gd name="connsiteX16" fmla="*/ 68045 w 207386"/>
              <a:gd name="connsiteY16" fmla="*/ 914400 h 2078994"/>
              <a:gd name="connsiteX17" fmla="*/ 76980 w 207386"/>
              <a:gd name="connsiteY17" fmla="*/ 947163 h 2078994"/>
              <a:gd name="connsiteX18" fmla="*/ 79959 w 207386"/>
              <a:gd name="connsiteY18" fmla="*/ 956099 h 2078994"/>
              <a:gd name="connsiteX19" fmla="*/ 85916 w 207386"/>
              <a:gd name="connsiteY19" fmla="*/ 965034 h 2078994"/>
              <a:gd name="connsiteX20" fmla="*/ 94851 w 207386"/>
              <a:gd name="connsiteY20" fmla="*/ 985884 h 2078994"/>
              <a:gd name="connsiteX21" fmla="*/ 100808 w 207386"/>
              <a:gd name="connsiteY21" fmla="*/ 1003755 h 2078994"/>
              <a:gd name="connsiteX22" fmla="*/ 106765 w 207386"/>
              <a:gd name="connsiteY22" fmla="*/ 1012690 h 2078994"/>
              <a:gd name="connsiteX23" fmla="*/ 112722 w 207386"/>
              <a:gd name="connsiteY23" fmla="*/ 1030561 h 2078994"/>
              <a:gd name="connsiteX24" fmla="*/ 121658 w 207386"/>
              <a:gd name="connsiteY24" fmla="*/ 1057368 h 2078994"/>
              <a:gd name="connsiteX25" fmla="*/ 127615 w 207386"/>
              <a:gd name="connsiteY25" fmla="*/ 1075239 h 2078994"/>
              <a:gd name="connsiteX26" fmla="*/ 133572 w 207386"/>
              <a:gd name="connsiteY26" fmla="*/ 1084174 h 2078994"/>
              <a:gd name="connsiteX27" fmla="*/ 145486 w 207386"/>
              <a:gd name="connsiteY27" fmla="*/ 1110981 h 2078994"/>
              <a:gd name="connsiteX28" fmla="*/ 148464 w 207386"/>
              <a:gd name="connsiteY28" fmla="*/ 1119916 h 2078994"/>
              <a:gd name="connsiteX29" fmla="*/ 160378 w 207386"/>
              <a:gd name="connsiteY29" fmla="*/ 1137787 h 2078994"/>
              <a:gd name="connsiteX30" fmla="*/ 166335 w 207386"/>
              <a:gd name="connsiteY30" fmla="*/ 1146723 h 2078994"/>
              <a:gd name="connsiteX31" fmla="*/ 178249 w 207386"/>
              <a:gd name="connsiteY31" fmla="*/ 1164594 h 2078994"/>
              <a:gd name="connsiteX32" fmla="*/ 187185 w 207386"/>
              <a:gd name="connsiteY32" fmla="*/ 1182465 h 2078994"/>
              <a:gd name="connsiteX33" fmla="*/ 190163 w 207386"/>
              <a:gd name="connsiteY33" fmla="*/ 1191400 h 2078994"/>
              <a:gd name="connsiteX34" fmla="*/ 196120 w 207386"/>
              <a:gd name="connsiteY34" fmla="*/ 1239056 h 2078994"/>
              <a:gd name="connsiteX35" fmla="*/ 199099 w 207386"/>
              <a:gd name="connsiteY35" fmla="*/ 1250970 h 2078994"/>
              <a:gd name="connsiteX36" fmla="*/ 205056 w 207386"/>
              <a:gd name="connsiteY36" fmla="*/ 1367132 h 2078994"/>
              <a:gd name="connsiteX37" fmla="*/ 199099 w 207386"/>
              <a:gd name="connsiteY37" fmla="*/ 1471380 h 2078994"/>
              <a:gd name="connsiteX38" fmla="*/ 196120 w 207386"/>
              <a:gd name="connsiteY38" fmla="*/ 1480315 h 2078994"/>
              <a:gd name="connsiteX39" fmla="*/ 187185 w 207386"/>
              <a:gd name="connsiteY39" fmla="*/ 1536907 h 2078994"/>
              <a:gd name="connsiteX40" fmla="*/ 178249 w 207386"/>
              <a:gd name="connsiteY40" fmla="*/ 1563713 h 2078994"/>
              <a:gd name="connsiteX41" fmla="*/ 175271 w 207386"/>
              <a:gd name="connsiteY41" fmla="*/ 1572649 h 2078994"/>
              <a:gd name="connsiteX42" fmla="*/ 169314 w 207386"/>
              <a:gd name="connsiteY42" fmla="*/ 1596477 h 2078994"/>
              <a:gd name="connsiteX43" fmla="*/ 166335 w 207386"/>
              <a:gd name="connsiteY43" fmla="*/ 1614348 h 2078994"/>
              <a:gd name="connsiteX44" fmla="*/ 163357 w 207386"/>
              <a:gd name="connsiteY44" fmla="*/ 1623283 h 2078994"/>
              <a:gd name="connsiteX45" fmla="*/ 157400 w 207386"/>
              <a:gd name="connsiteY45" fmla="*/ 1653068 h 2078994"/>
              <a:gd name="connsiteX46" fmla="*/ 154421 w 207386"/>
              <a:gd name="connsiteY46" fmla="*/ 1662004 h 2078994"/>
              <a:gd name="connsiteX47" fmla="*/ 145486 w 207386"/>
              <a:gd name="connsiteY47" fmla="*/ 1712638 h 2078994"/>
              <a:gd name="connsiteX48" fmla="*/ 139529 w 207386"/>
              <a:gd name="connsiteY48" fmla="*/ 1745402 h 2078994"/>
              <a:gd name="connsiteX49" fmla="*/ 133572 w 207386"/>
              <a:gd name="connsiteY49" fmla="*/ 1784122 h 2078994"/>
              <a:gd name="connsiteX50" fmla="*/ 130593 w 207386"/>
              <a:gd name="connsiteY50" fmla="*/ 1819864 h 2078994"/>
              <a:gd name="connsiteX51" fmla="*/ 127615 w 207386"/>
              <a:gd name="connsiteY51" fmla="*/ 1861563 h 2078994"/>
              <a:gd name="connsiteX52" fmla="*/ 121658 w 207386"/>
              <a:gd name="connsiteY52" fmla="*/ 1903262 h 2078994"/>
              <a:gd name="connsiteX53" fmla="*/ 118679 w 207386"/>
              <a:gd name="connsiteY53" fmla="*/ 1933047 h 2078994"/>
              <a:gd name="connsiteX54" fmla="*/ 115701 w 207386"/>
              <a:gd name="connsiteY54" fmla="*/ 2031338 h 2078994"/>
              <a:gd name="connsiteX55" fmla="*/ 112722 w 207386"/>
              <a:gd name="connsiteY55" fmla="*/ 2043252 h 2078994"/>
              <a:gd name="connsiteX56" fmla="*/ 109744 w 207386"/>
              <a:gd name="connsiteY56" fmla="*/ 2078994 h 2078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207386" h="2078994">
                <a:moveTo>
                  <a:pt x="20389" y="0"/>
                </a:moveTo>
                <a:cubicBezTo>
                  <a:pt x="31592" y="33609"/>
                  <a:pt x="26986" y="12415"/>
                  <a:pt x="23367" y="68505"/>
                </a:cubicBezTo>
                <a:cubicBezTo>
                  <a:pt x="22470" y="82411"/>
                  <a:pt x="21232" y="96294"/>
                  <a:pt x="20389" y="110204"/>
                </a:cubicBezTo>
                <a:cubicBezTo>
                  <a:pt x="15219" y="195510"/>
                  <a:pt x="20057" y="137672"/>
                  <a:pt x="14432" y="199559"/>
                </a:cubicBezTo>
                <a:cubicBezTo>
                  <a:pt x="15425" y="221401"/>
                  <a:pt x="15666" y="243291"/>
                  <a:pt x="17410" y="265086"/>
                </a:cubicBezTo>
                <a:cubicBezTo>
                  <a:pt x="17660" y="268216"/>
                  <a:pt x="20307" y="270883"/>
                  <a:pt x="20389" y="274022"/>
                </a:cubicBezTo>
                <a:cubicBezTo>
                  <a:pt x="26431" y="506634"/>
                  <a:pt x="0" y="424339"/>
                  <a:pt x="26346" y="503367"/>
                </a:cubicBezTo>
                <a:cubicBezTo>
                  <a:pt x="27339" y="512302"/>
                  <a:pt x="28209" y="521252"/>
                  <a:pt x="29324" y="530173"/>
                </a:cubicBezTo>
                <a:cubicBezTo>
                  <a:pt x="30195" y="537139"/>
                  <a:pt x="31568" y="544041"/>
                  <a:pt x="32303" y="551023"/>
                </a:cubicBezTo>
                <a:cubicBezTo>
                  <a:pt x="33555" y="562913"/>
                  <a:pt x="34288" y="574851"/>
                  <a:pt x="35281" y="586765"/>
                </a:cubicBezTo>
                <a:cubicBezTo>
                  <a:pt x="36808" y="629524"/>
                  <a:pt x="38915" y="694532"/>
                  <a:pt x="41238" y="738668"/>
                </a:cubicBezTo>
                <a:cubicBezTo>
                  <a:pt x="44215" y="795223"/>
                  <a:pt x="41405" y="766395"/>
                  <a:pt x="47195" y="798238"/>
                </a:cubicBezTo>
                <a:cubicBezTo>
                  <a:pt x="48961" y="807951"/>
                  <a:pt x="50704" y="821212"/>
                  <a:pt x="53152" y="831002"/>
                </a:cubicBezTo>
                <a:cubicBezTo>
                  <a:pt x="53913" y="834048"/>
                  <a:pt x="55138" y="836959"/>
                  <a:pt x="56131" y="839937"/>
                </a:cubicBezTo>
                <a:cubicBezTo>
                  <a:pt x="57124" y="846887"/>
                  <a:pt x="58238" y="853821"/>
                  <a:pt x="59109" y="860787"/>
                </a:cubicBezTo>
                <a:cubicBezTo>
                  <a:pt x="60950" y="875518"/>
                  <a:pt x="61822" y="890868"/>
                  <a:pt x="65066" y="905464"/>
                </a:cubicBezTo>
                <a:cubicBezTo>
                  <a:pt x="65747" y="908529"/>
                  <a:pt x="67283" y="911354"/>
                  <a:pt x="68045" y="914400"/>
                </a:cubicBezTo>
                <a:cubicBezTo>
                  <a:pt x="76465" y="948081"/>
                  <a:pt x="64199" y="908821"/>
                  <a:pt x="76980" y="947163"/>
                </a:cubicBezTo>
                <a:cubicBezTo>
                  <a:pt x="77973" y="950142"/>
                  <a:pt x="78217" y="953487"/>
                  <a:pt x="79959" y="956099"/>
                </a:cubicBezTo>
                <a:lnTo>
                  <a:pt x="85916" y="965034"/>
                </a:lnTo>
                <a:cubicBezTo>
                  <a:pt x="93792" y="996545"/>
                  <a:pt x="83099" y="959441"/>
                  <a:pt x="94851" y="985884"/>
                </a:cubicBezTo>
                <a:cubicBezTo>
                  <a:pt x="97401" y="991622"/>
                  <a:pt x="97325" y="998530"/>
                  <a:pt x="100808" y="1003755"/>
                </a:cubicBezTo>
                <a:cubicBezTo>
                  <a:pt x="102794" y="1006733"/>
                  <a:pt x="105311" y="1009419"/>
                  <a:pt x="106765" y="1012690"/>
                </a:cubicBezTo>
                <a:cubicBezTo>
                  <a:pt x="109315" y="1018428"/>
                  <a:pt x="110736" y="1024604"/>
                  <a:pt x="112722" y="1030561"/>
                </a:cubicBezTo>
                <a:lnTo>
                  <a:pt x="121658" y="1057368"/>
                </a:lnTo>
                <a:cubicBezTo>
                  <a:pt x="121659" y="1057372"/>
                  <a:pt x="127613" y="1075236"/>
                  <a:pt x="127615" y="1075239"/>
                </a:cubicBezTo>
                <a:lnTo>
                  <a:pt x="133572" y="1084174"/>
                </a:lnTo>
                <a:cubicBezTo>
                  <a:pt x="140661" y="1105441"/>
                  <a:pt x="136046" y="1096820"/>
                  <a:pt x="145486" y="1110981"/>
                </a:cubicBezTo>
                <a:cubicBezTo>
                  <a:pt x="146479" y="1113959"/>
                  <a:pt x="146939" y="1117172"/>
                  <a:pt x="148464" y="1119916"/>
                </a:cubicBezTo>
                <a:cubicBezTo>
                  <a:pt x="151941" y="1126174"/>
                  <a:pt x="156407" y="1131830"/>
                  <a:pt x="160378" y="1137787"/>
                </a:cubicBezTo>
                <a:lnTo>
                  <a:pt x="166335" y="1146723"/>
                </a:lnTo>
                <a:lnTo>
                  <a:pt x="178249" y="1164594"/>
                </a:lnTo>
                <a:cubicBezTo>
                  <a:pt x="182360" y="1176925"/>
                  <a:pt x="179487" y="1170917"/>
                  <a:pt x="187185" y="1182465"/>
                </a:cubicBezTo>
                <a:cubicBezTo>
                  <a:pt x="188178" y="1185443"/>
                  <a:pt x="189673" y="1188299"/>
                  <a:pt x="190163" y="1191400"/>
                </a:cubicBezTo>
                <a:cubicBezTo>
                  <a:pt x="192660" y="1207213"/>
                  <a:pt x="192237" y="1223525"/>
                  <a:pt x="196120" y="1239056"/>
                </a:cubicBezTo>
                <a:lnTo>
                  <a:pt x="199099" y="1250970"/>
                </a:lnTo>
                <a:cubicBezTo>
                  <a:pt x="204378" y="1298493"/>
                  <a:pt x="205056" y="1298304"/>
                  <a:pt x="205056" y="1367132"/>
                </a:cubicBezTo>
                <a:cubicBezTo>
                  <a:pt x="205056" y="1396975"/>
                  <a:pt x="207386" y="1438233"/>
                  <a:pt x="199099" y="1471380"/>
                </a:cubicBezTo>
                <a:cubicBezTo>
                  <a:pt x="198338" y="1474426"/>
                  <a:pt x="197113" y="1477337"/>
                  <a:pt x="196120" y="1480315"/>
                </a:cubicBezTo>
                <a:cubicBezTo>
                  <a:pt x="195809" y="1482492"/>
                  <a:pt x="190622" y="1524303"/>
                  <a:pt x="187185" y="1536907"/>
                </a:cubicBezTo>
                <a:cubicBezTo>
                  <a:pt x="187175" y="1536944"/>
                  <a:pt x="179744" y="1559227"/>
                  <a:pt x="178249" y="1563713"/>
                </a:cubicBezTo>
                <a:cubicBezTo>
                  <a:pt x="177256" y="1566692"/>
                  <a:pt x="176032" y="1569603"/>
                  <a:pt x="175271" y="1572649"/>
                </a:cubicBezTo>
                <a:cubicBezTo>
                  <a:pt x="173285" y="1580592"/>
                  <a:pt x="170660" y="1588401"/>
                  <a:pt x="169314" y="1596477"/>
                </a:cubicBezTo>
                <a:cubicBezTo>
                  <a:pt x="168321" y="1602434"/>
                  <a:pt x="167645" y="1608453"/>
                  <a:pt x="166335" y="1614348"/>
                </a:cubicBezTo>
                <a:cubicBezTo>
                  <a:pt x="165654" y="1617413"/>
                  <a:pt x="164063" y="1620224"/>
                  <a:pt x="163357" y="1623283"/>
                </a:cubicBezTo>
                <a:cubicBezTo>
                  <a:pt x="161080" y="1633149"/>
                  <a:pt x="160602" y="1643463"/>
                  <a:pt x="157400" y="1653068"/>
                </a:cubicBezTo>
                <a:cubicBezTo>
                  <a:pt x="156407" y="1656047"/>
                  <a:pt x="155183" y="1658958"/>
                  <a:pt x="154421" y="1662004"/>
                </a:cubicBezTo>
                <a:cubicBezTo>
                  <a:pt x="150264" y="1678631"/>
                  <a:pt x="149643" y="1696011"/>
                  <a:pt x="145486" y="1712638"/>
                </a:cubicBezTo>
                <a:cubicBezTo>
                  <a:pt x="141322" y="1729292"/>
                  <a:pt x="142198" y="1724050"/>
                  <a:pt x="139529" y="1745402"/>
                </a:cubicBezTo>
                <a:cubicBezTo>
                  <a:pt x="135241" y="1779703"/>
                  <a:pt x="139120" y="1761926"/>
                  <a:pt x="133572" y="1784122"/>
                </a:cubicBezTo>
                <a:cubicBezTo>
                  <a:pt x="132579" y="1796036"/>
                  <a:pt x="131510" y="1807944"/>
                  <a:pt x="130593" y="1819864"/>
                </a:cubicBezTo>
                <a:cubicBezTo>
                  <a:pt x="129524" y="1833758"/>
                  <a:pt x="128822" y="1847680"/>
                  <a:pt x="127615" y="1861563"/>
                </a:cubicBezTo>
                <a:cubicBezTo>
                  <a:pt x="121029" y="1937307"/>
                  <a:pt x="128115" y="1854833"/>
                  <a:pt x="121658" y="1903262"/>
                </a:cubicBezTo>
                <a:cubicBezTo>
                  <a:pt x="120339" y="1913152"/>
                  <a:pt x="119672" y="1923119"/>
                  <a:pt x="118679" y="1933047"/>
                </a:cubicBezTo>
                <a:cubicBezTo>
                  <a:pt x="117686" y="1965811"/>
                  <a:pt x="117470" y="1998607"/>
                  <a:pt x="115701" y="2031338"/>
                </a:cubicBezTo>
                <a:cubicBezTo>
                  <a:pt x="115480" y="2035426"/>
                  <a:pt x="113344" y="2039206"/>
                  <a:pt x="112722" y="2043252"/>
                </a:cubicBezTo>
                <a:cubicBezTo>
                  <a:pt x="109415" y="2064747"/>
                  <a:pt x="109744" y="2063808"/>
                  <a:pt x="109744" y="2078994"/>
                </a:cubicBezTo>
              </a:path>
            </a:pathLst>
          </a:custGeom>
          <a:solidFill>
            <a:schemeClr val="accent6">
              <a:lumMod val="50000"/>
            </a:schemeClr>
          </a:solidFill>
          <a:ln>
            <a:solidFill>
              <a:srgbClr val="FFFF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chemeClr val="accent6">
                  <a:lumMod val="75000"/>
                </a:schemeClr>
              </a:solidFill>
            </a:endParaRPr>
          </a:p>
        </p:txBody>
      </p:sp>
      <p:sp>
        <p:nvSpPr>
          <p:cNvPr id="20" name="Freeform 19"/>
          <p:cNvSpPr/>
          <p:nvPr/>
        </p:nvSpPr>
        <p:spPr>
          <a:xfrm>
            <a:off x="6183086" y="892629"/>
            <a:ext cx="754024" cy="4528457"/>
          </a:xfrm>
          <a:custGeom>
            <a:avLst/>
            <a:gdLst>
              <a:gd name="connsiteX0" fmla="*/ 0 w 754024"/>
              <a:gd name="connsiteY0" fmla="*/ 0 h 4528457"/>
              <a:gd name="connsiteX1" fmla="*/ 32657 w 754024"/>
              <a:gd name="connsiteY1" fmla="*/ 97971 h 4528457"/>
              <a:gd name="connsiteX2" fmla="*/ 43543 w 754024"/>
              <a:gd name="connsiteY2" fmla="*/ 130628 h 4528457"/>
              <a:gd name="connsiteX3" fmla="*/ 54428 w 754024"/>
              <a:gd name="connsiteY3" fmla="*/ 163285 h 4528457"/>
              <a:gd name="connsiteX4" fmla="*/ 76200 w 754024"/>
              <a:gd name="connsiteY4" fmla="*/ 185057 h 4528457"/>
              <a:gd name="connsiteX5" fmla="*/ 97971 w 754024"/>
              <a:gd name="connsiteY5" fmla="*/ 250371 h 4528457"/>
              <a:gd name="connsiteX6" fmla="*/ 108857 w 754024"/>
              <a:gd name="connsiteY6" fmla="*/ 283028 h 4528457"/>
              <a:gd name="connsiteX7" fmla="*/ 119743 w 754024"/>
              <a:gd name="connsiteY7" fmla="*/ 315685 h 4528457"/>
              <a:gd name="connsiteX8" fmla="*/ 130628 w 754024"/>
              <a:gd name="connsiteY8" fmla="*/ 370114 h 4528457"/>
              <a:gd name="connsiteX9" fmla="*/ 152400 w 754024"/>
              <a:gd name="connsiteY9" fmla="*/ 511628 h 4528457"/>
              <a:gd name="connsiteX10" fmla="*/ 185057 w 754024"/>
              <a:gd name="connsiteY10" fmla="*/ 609600 h 4528457"/>
              <a:gd name="connsiteX11" fmla="*/ 195943 w 754024"/>
              <a:gd name="connsiteY11" fmla="*/ 642257 h 4528457"/>
              <a:gd name="connsiteX12" fmla="*/ 217714 w 754024"/>
              <a:gd name="connsiteY12" fmla="*/ 674914 h 4528457"/>
              <a:gd name="connsiteX13" fmla="*/ 239485 w 754024"/>
              <a:gd name="connsiteY13" fmla="*/ 740228 h 4528457"/>
              <a:gd name="connsiteX14" fmla="*/ 272143 w 754024"/>
              <a:gd name="connsiteY14" fmla="*/ 838200 h 4528457"/>
              <a:gd name="connsiteX15" fmla="*/ 293914 w 754024"/>
              <a:gd name="connsiteY15" fmla="*/ 903514 h 4528457"/>
              <a:gd name="connsiteX16" fmla="*/ 304800 w 754024"/>
              <a:gd name="connsiteY16" fmla="*/ 936171 h 4528457"/>
              <a:gd name="connsiteX17" fmla="*/ 337457 w 754024"/>
              <a:gd name="connsiteY17" fmla="*/ 1055914 h 4528457"/>
              <a:gd name="connsiteX18" fmla="*/ 337457 w 754024"/>
              <a:gd name="connsiteY18" fmla="*/ 1055914 h 4528457"/>
              <a:gd name="connsiteX19" fmla="*/ 348343 w 754024"/>
              <a:gd name="connsiteY19" fmla="*/ 1099457 h 4528457"/>
              <a:gd name="connsiteX20" fmla="*/ 359228 w 754024"/>
              <a:gd name="connsiteY20" fmla="*/ 1153885 h 4528457"/>
              <a:gd name="connsiteX21" fmla="*/ 381000 w 754024"/>
              <a:gd name="connsiteY21" fmla="*/ 1219200 h 4528457"/>
              <a:gd name="connsiteX22" fmla="*/ 413657 w 754024"/>
              <a:gd name="connsiteY22" fmla="*/ 1317171 h 4528457"/>
              <a:gd name="connsiteX23" fmla="*/ 424543 w 754024"/>
              <a:gd name="connsiteY23" fmla="*/ 1349828 h 4528457"/>
              <a:gd name="connsiteX24" fmla="*/ 435428 w 754024"/>
              <a:gd name="connsiteY24" fmla="*/ 1404257 h 4528457"/>
              <a:gd name="connsiteX25" fmla="*/ 446314 w 754024"/>
              <a:gd name="connsiteY25" fmla="*/ 1491342 h 4528457"/>
              <a:gd name="connsiteX26" fmla="*/ 468085 w 754024"/>
              <a:gd name="connsiteY26" fmla="*/ 1556657 h 4528457"/>
              <a:gd name="connsiteX27" fmla="*/ 489857 w 754024"/>
              <a:gd name="connsiteY27" fmla="*/ 1643742 h 4528457"/>
              <a:gd name="connsiteX28" fmla="*/ 511628 w 754024"/>
              <a:gd name="connsiteY28" fmla="*/ 1709057 h 4528457"/>
              <a:gd name="connsiteX29" fmla="*/ 533400 w 754024"/>
              <a:gd name="connsiteY29" fmla="*/ 1861457 h 4528457"/>
              <a:gd name="connsiteX30" fmla="*/ 555171 w 754024"/>
              <a:gd name="connsiteY30" fmla="*/ 1894114 h 4528457"/>
              <a:gd name="connsiteX31" fmla="*/ 576943 w 754024"/>
              <a:gd name="connsiteY31" fmla="*/ 1915885 h 4528457"/>
              <a:gd name="connsiteX32" fmla="*/ 598714 w 754024"/>
              <a:gd name="connsiteY32" fmla="*/ 2013857 h 4528457"/>
              <a:gd name="connsiteX33" fmla="*/ 609600 w 754024"/>
              <a:gd name="connsiteY33" fmla="*/ 2046514 h 4528457"/>
              <a:gd name="connsiteX34" fmla="*/ 653143 w 754024"/>
              <a:gd name="connsiteY34" fmla="*/ 2198914 h 4528457"/>
              <a:gd name="connsiteX35" fmla="*/ 674914 w 754024"/>
              <a:gd name="connsiteY35" fmla="*/ 2264228 h 4528457"/>
              <a:gd name="connsiteX36" fmla="*/ 696685 w 754024"/>
              <a:gd name="connsiteY36" fmla="*/ 2286000 h 4528457"/>
              <a:gd name="connsiteX37" fmla="*/ 718457 w 754024"/>
              <a:gd name="connsiteY37" fmla="*/ 2351314 h 4528457"/>
              <a:gd name="connsiteX38" fmla="*/ 729343 w 754024"/>
              <a:gd name="connsiteY38" fmla="*/ 2383971 h 4528457"/>
              <a:gd name="connsiteX39" fmla="*/ 740228 w 754024"/>
              <a:gd name="connsiteY39" fmla="*/ 2514600 h 4528457"/>
              <a:gd name="connsiteX40" fmla="*/ 718457 w 754024"/>
              <a:gd name="connsiteY40" fmla="*/ 3058885 h 4528457"/>
              <a:gd name="connsiteX41" fmla="*/ 707571 w 754024"/>
              <a:gd name="connsiteY41" fmla="*/ 3254828 h 4528457"/>
              <a:gd name="connsiteX42" fmla="*/ 685800 w 754024"/>
              <a:gd name="connsiteY42" fmla="*/ 3429000 h 4528457"/>
              <a:gd name="connsiteX43" fmla="*/ 664028 w 754024"/>
              <a:gd name="connsiteY43" fmla="*/ 4016828 h 4528457"/>
              <a:gd name="connsiteX44" fmla="*/ 653143 w 754024"/>
              <a:gd name="connsiteY44" fmla="*/ 4267200 h 4528457"/>
              <a:gd name="connsiteX45" fmla="*/ 642257 w 754024"/>
              <a:gd name="connsiteY45" fmla="*/ 4332514 h 4528457"/>
              <a:gd name="connsiteX46" fmla="*/ 642257 w 754024"/>
              <a:gd name="connsiteY46" fmla="*/ 4528457 h 4528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754024" h="4528457">
                <a:moveTo>
                  <a:pt x="0" y="0"/>
                </a:moveTo>
                <a:lnTo>
                  <a:pt x="32657" y="97971"/>
                </a:lnTo>
                <a:lnTo>
                  <a:pt x="43543" y="130628"/>
                </a:lnTo>
                <a:cubicBezTo>
                  <a:pt x="47171" y="141514"/>
                  <a:pt x="46314" y="155171"/>
                  <a:pt x="54428" y="163285"/>
                </a:cubicBezTo>
                <a:lnTo>
                  <a:pt x="76200" y="185057"/>
                </a:lnTo>
                <a:lnTo>
                  <a:pt x="97971" y="250371"/>
                </a:lnTo>
                <a:lnTo>
                  <a:pt x="108857" y="283028"/>
                </a:lnTo>
                <a:cubicBezTo>
                  <a:pt x="112486" y="293914"/>
                  <a:pt x="117493" y="304433"/>
                  <a:pt x="119743" y="315685"/>
                </a:cubicBezTo>
                <a:cubicBezTo>
                  <a:pt x="123371" y="333828"/>
                  <a:pt x="128011" y="351798"/>
                  <a:pt x="130628" y="370114"/>
                </a:cubicBezTo>
                <a:cubicBezTo>
                  <a:pt x="142476" y="453050"/>
                  <a:pt x="133859" y="449824"/>
                  <a:pt x="152400" y="511628"/>
                </a:cubicBezTo>
                <a:cubicBezTo>
                  <a:pt x="152402" y="511635"/>
                  <a:pt x="179613" y="593269"/>
                  <a:pt x="185057" y="609600"/>
                </a:cubicBezTo>
                <a:cubicBezTo>
                  <a:pt x="188686" y="620486"/>
                  <a:pt x="189578" y="632710"/>
                  <a:pt x="195943" y="642257"/>
                </a:cubicBezTo>
                <a:cubicBezTo>
                  <a:pt x="203200" y="653143"/>
                  <a:pt x="212401" y="662959"/>
                  <a:pt x="217714" y="674914"/>
                </a:cubicBezTo>
                <a:cubicBezTo>
                  <a:pt x="227034" y="695885"/>
                  <a:pt x="232228" y="718457"/>
                  <a:pt x="239485" y="740228"/>
                </a:cubicBezTo>
                <a:lnTo>
                  <a:pt x="272143" y="838200"/>
                </a:lnTo>
                <a:lnTo>
                  <a:pt x="293914" y="903514"/>
                </a:lnTo>
                <a:cubicBezTo>
                  <a:pt x="297543" y="914400"/>
                  <a:pt x="302550" y="924919"/>
                  <a:pt x="304800" y="936171"/>
                </a:cubicBezTo>
                <a:cubicBezTo>
                  <a:pt x="320185" y="1013103"/>
                  <a:pt x="309834" y="973047"/>
                  <a:pt x="337457" y="1055914"/>
                </a:cubicBezTo>
                <a:lnTo>
                  <a:pt x="337457" y="1055914"/>
                </a:lnTo>
                <a:cubicBezTo>
                  <a:pt x="341086" y="1070428"/>
                  <a:pt x="345098" y="1084852"/>
                  <a:pt x="348343" y="1099457"/>
                </a:cubicBezTo>
                <a:cubicBezTo>
                  <a:pt x="352357" y="1117518"/>
                  <a:pt x="354360" y="1136035"/>
                  <a:pt x="359228" y="1153885"/>
                </a:cubicBezTo>
                <a:cubicBezTo>
                  <a:pt x="365266" y="1176026"/>
                  <a:pt x="373743" y="1197428"/>
                  <a:pt x="381000" y="1219200"/>
                </a:cubicBezTo>
                <a:lnTo>
                  <a:pt x="413657" y="1317171"/>
                </a:lnTo>
                <a:cubicBezTo>
                  <a:pt x="417286" y="1328057"/>
                  <a:pt x="422293" y="1338576"/>
                  <a:pt x="424543" y="1349828"/>
                </a:cubicBezTo>
                <a:cubicBezTo>
                  <a:pt x="428171" y="1367971"/>
                  <a:pt x="432615" y="1385970"/>
                  <a:pt x="435428" y="1404257"/>
                </a:cubicBezTo>
                <a:cubicBezTo>
                  <a:pt x="439876" y="1433171"/>
                  <a:pt x="440184" y="1462737"/>
                  <a:pt x="446314" y="1491342"/>
                </a:cubicBezTo>
                <a:cubicBezTo>
                  <a:pt x="451123" y="1513782"/>
                  <a:pt x="462519" y="1534393"/>
                  <a:pt x="468085" y="1556657"/>
                </a:cubicBezTo>
                <a:cubicBezTo>
                  <a:pt x="475342" y="1585685"/>
                  <a:pt x="480395" y="1615356"/>
                  <a:pt x="489857" y="1643742"/>
                </a:cubicBezTo>
                <a:lnTo>
                  <a:pt x="511628" y="1709057"/>
                </a:lnTo>
                <a:cubicBezTo>
                  <a:pt x="514410" y="1739655"/>
                  <a:pt x="512457" y="1819571"/>
                  <a:pt x="533400" y="1861457"/>
                </a:cubicBezTo>
                <a:cubicBezTo>
                  <a:pt x="539251" y="1873159"/>
                  <a:pt x="546998" y="1883898"/>
                  <a:pt x="555171" y="1894114"/>
                </a:cubicBezTo>
                <a:cubicBezTo>
                  <a:pt x="561582" y="1902128"/>
                  <a:pt x="569686" y="1908628"/>
                  <a:pt x="576943" y="1915885"/>
                </a:cubicBezTo>
                <a:cubicBezTo>
                  <a:pt x="584426" y="1953305"/>
                  <a:pt x="588463" y="1977981"/>
                  <a:pt x="598714" y="2013857"/>
                </a:cubicBezTo>
                <a:cubicBezTo>
                  <a:pt x="601866" y="2024890"/>
                  <a:pt x="606581" y="2035444"/>
                  <a:pt x="609600" y="2046514"/>
                </a:cubicBezTo>
                <a:cubicBezTo>
                  <a:pt x="650613" y="2196897"/>
                  <a:pt x="611419" y="2073742"/>
                  <a:pt x="653143" y="2198914"/>
                </a:cubicBezTo>
                <a:lnTo>
                  <a:pt x="674914" y="2264228"/>
                </a:lnTo>
                <a:lnTo>
                  <a:pt x="696685" y="2286000"/>
                </a:lnTo>
                <a:lnTo>
                  <a:pt x="718457" y="2351314"/>
                </a:lnTo>
                <a:lnTo>
                  <a:pt x="729343" y="2383971"/>
                </a:lnTo>
                <a:cubicBezTo>
                  <a:pt x="732971" y="2427514"/>
                  <a:pt x="740228" y="2470906"/>
                  <a:pt x="740228" y="2514600"/>
                </a:cubicBezTo>
                <a:cubicBezTo>
                  <a:pt x="740228" y="2947320"/>
                  <a:pt x="754024" y="2845488"/>
                  <a:pt x="718457" y="3058885"/>
                </a:cubicBezTo>
                <a:cubicBezTo>
                  <a:pt x="714828" y="3124199"/>
                  <a:pt x="711922" y="3189558"/>
                  <a:pt x="707571" y="3254828"/>
                </a:cubicBezTo>
                <a:cubicBezTo>
                  <a:pt x="698750" y="3387134"/>
                  <a:pt x="706149" y="3347598"/>
                  <a:pt x="685800" y="3429000"/>
                </a:cubicBezTo>
                <a:cubicBezTo>
                  <a:pt x="669300" y="3989992"/>
                  <a:pt x="683125" y="3606229"/>
                  <a:pt x="664028" y="4016828"/>
                </a:cubicBezTo>
                <a:cubicBezTo>
                  <a:pt x="660147" y="4100274"/>
                  <a:pt x="658890" y="4183862"/>
                  <a:pt x="653143" y="4267200"/>
                </a:cubicBezTo>
                <a:cubicBezTo>
                  <a:pt x="651624" y="4289219"/>
                  <a:pt x="643176" y="4310461"/>
                  <a:pt x="642257" y="4332514"/>
                </a:cubicBezTo>
                <a:cubicBezTo>
                  <a:pt x="639538" y="4397772"/>
                  <a:pt x="642257" y="4463143"/>
                  <a:pt x="642257" y="4528457"/>
                </a:cubicBezTo>
              </a:path>
            </a:pathLst>
          </a:custGeom>
          <a:ln w="76200"/>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21" name="Freeform 20"/>
          <p:cNvSpPr/>
          <p:nvPr/>
        </p:nvSpPr>
        <p:spPr>
          <a:xfrm>
            <a:off x="7717976" y="903511"/>
            <a:ext cx="754024" cy="4528457"/>
          </a:xfrm>
          <a:custGeom>
            <a:avLst/>
            <a:gdLst>
              <a:gd name="connsiteX0" fmla="*/ 0 w 754024"/>
              <a:gd name="connsiteY0" fmla="*/ 0 h 4528457"/>
              <a:gd name="connsiteX1" fmla="*/ 32657 w 754024"/>
              <a:gd name="connsiteY1" fmla="*/ 97971 h 4528457"/>
              <a:gd name="connsiteX2" fmla="*/ 43543 w 754024"/>
              <a:gd name="connsiteY2" fmla="*/ 130628 h 4528457"/>
              <a:gd name="connsiteX3" fmla="*/ 54428 w 754024"/>
              <a:gd name="connsiteY3" fmla="*/ 163285 h 4528457"/>
              <a:gd name="connsiteX4" fmla="*/ 76200 w 754024"/>
              <a:gd name="connsiteY4" fmla="*/ 185057 h 4528457"/>
              <a:gd name="connsiteX5" fmla="*/ 97971 w 754024"/>
              <a:gd name="connsiteY5" fmla="*/ 250371 h 4528457"/>
              <a:gd name="connsiteX6" fmla="*/ 108857 w 754024"/>
              <a:gd name="connsiteY6" fmla="*/ 283028 h 4528457"/>
              <a:gd name="connsiteX7" fmla="*/ 119743 w 754024"/>
              <a:gd name="connsiteY7" fmla="*/ 315685 h 4528457"/>
              <a:gd name="connsiteX8" fmla="*/ 130628 w 754024"/>
              <a:gd name="connsiteY8" fmla="*/ 370114 h 4528457"/>
              <a:gd name="connsiteX9" fmla="*/ 152400 w 754024"/>
              <a:gd name="connsiteY9" fmla="*/ 511628 h 4528457"/>
              <a:gd name="connsiteX10" fmla="*/ 185057 w 754024"/>
              <a:gd name="connsiteY10" fmla="*/ 609600 h 4528457"/>
              <a:gd name="connsiteX11" fmla="*/ 195943 w 754024"/>
              <a:gd name="connsiteY11" fmla="*/ 642257 h 4528457"/>
              <a:gd name="connsiteX12" fmla="*/ 217714 w 754024"/>
              <a:gd name="connsiteY12" fmla="*/ 674914 h 4528457"/>
              <a:gd name="connsiteX13" fmla="*/ 239485 w 754024"/>
              <a:gd name="connsiteY13" fmla="*/ 740228 h 4528457"/>
              <a:gd name="connsiteX14" fmla="*/ 272143 w 754024"/>
              <a:gd name="connsiteY14" fmla="*/ 838200 h 4528457"/>
              <a:gd name="connsiteX15" fmla="*/ 293914 w 754024"/>
              <a:gd name="connsiteY15" fmla="*/ 903514 h 4528457"/>
              <a:gd name="connsiteX16" fmla="*/ 304800 w 754024"/>
              <a:gd name="connsiteY16" fmla="*/ 936171 h 4528457"/>
              <a:gd name="connsiteX17" fmla="*/ 337457 w 754024"/>
              <a:gd name="connsiteY17" fmla="*/ 1055914 h 4528457"/>
              <a:gd name="connsiteX18" fmla="*/ 337457 w 754024"/>
              <a:gd name="connsiteY18" fmla="*/ 1055914 h 4528457"/>
              <a:gd name="connsiteX19" fmla="*/ 348343 w 754024"/>
              <a:gd name="connsiteY19" fmla="*/ 1099457 h 4528457"/>
              <a:gd name="connsiteX20" fmla="*/ 359228 w 754024"/>
              <a:gd name="connsiteY20" fmla="*/ 1153885 h 4528457"/>
              <a:gd name="connsiteX21" fmla="*/ 381000 w 754024"/>
              <a:gd name="connsiteY21" fmla="*/ 1219200 h 4528457"/>
              <a:gd name="connsiteX22" fmla="*/ 413657 w 754024"/>
              <a:gd name="connsiteY22" fmla="*/ 1317171 h 4528457"/>
              <a:gd name="connsiteX23" fmla="*/ 424543 w 754024"/>
              <a:gd name="connsiteY23" fmla="*/ 1349828 h 4528457"/>
              <a:gd name="connsiteX24" fmla="*/ 435428 w 754024"/>
              <a:gd name="connsiteY24" fmla="*/ 1404257 h 4528457"/>
              <a:gd name="connsiteX25" fmla="*/ 446314 w 754024"/>
              <a:gd name="connsiteY25" fmla="*/ 1491342 h 4528457"/>
              <a:gd name="connsiteX26" fmla="*/ 468085 w 754024"/>
              <a:gd name="connsiteY26" fmla="*/ 1556657 h 4528457"/>
              <a:gd name="connsiteX27" fmla="*/ 489857 w 754024"/>
              <a:gd name="connsiteY27" fmla="*/ 1643742 h 4528457"/>
              <a:gd name="connsiteX28" fmla="*/ 511628 w 754024"/>
              <a:gd name="connsiteY28" fmla="*/ 1709057 h 4528457"/>
              <a:gd name="connsiteX29" fmla="*/ 533400 w 754024"/>
              <a:gd name="connsiteY29" fmla="*/ 1861457 h 4528457"/>
              <a:gd name="connsiteX30" fmla="*/ 555171 w 754024"/>
              <a:gd name="connsiteY30" fmla="*/ 1894114 h 4528457"/>
              <a:gd name="connsiteX31" fmla="*/ 576943 w 754024"/>
              <a:gd name="connsiteY31" fmla="*/ 1915885 h 4528457"/>
              <a:gd name="connsiteX32" fmla="*/ 598714 w 754024"/>
              <a:gd name="connsiteY32" fmla="*/ 2013857 h 4528457"/>
              <a:gd name="connsiteX33" fmla="*/ 609600 w 754024"/>
              <a:gd name="connsiteY33" fmla="*/ 2046514 h 4528457"/>
              <a:gd name="connsiteX34" fmla="*/ 653143 w 754024"/>
              <a:gd name="connsiteY34" fmla="*/ 2198914 h 4528457"/>
              <a:gd name="connsiteX35" fmla="*/ 674914 w 754024"/>
              <a:gd name="connsiteY35" fmla="*/ 2264228 h 4528457"/>
              <a:gd name="connsiteX36" fmla="*/ 696685 w 754024"/>
              <a:gd name="connsiteY36" fmla="*/ 2286000 h 4528457"/>
              <a:gd name="connsiteX37" fmla="*/ 718457 w 754024"/>
              <a:gd name="connsiteY37" fmla="*/ 2351314 h 4528457"/>
              <a:gd name="connsiteX38" fmla="*/ 729343 w 754024"/>
              <a:gd name="connsiteY38" fmla="*/ 2383971 h 4528457"/>
              <a:gd name="connsiteX39" fmla="*/ 740228 w 754024"/>
              <a:gd name="connsiteY39" fmla="*/ 2514600 h 4528457"/>
              <a:gd name="connsiteX40" fmla="*/ 718457 w 754024"/>
              <a:gd name="connsiteY40" fmla="*/ 3058885 h 4528457"/>
              <a:gd name="connsiteX41" fmla="*/ 707571 w 754024"/>
              <a:gd name="connsiteY41" fmla="*/ 3254828 h 4528457"/>
              <a:gd name="connsiteX42" fmla="*/ 685800 w 754024"/>
              <a:gd name="connsiteY42" fmla="*/ 3429000 h 4528457"/>
              <a:gd name="connsiteX43" fmla="*/ 664028 w 754024"/>
              <a:gd name="connsiteY43" fmla="*/ 4016828 h 4528457"/>
              <a:gd name="connsiteX44" fmla="*/ 653143 w 754024"/>
              <a:gd name="connsiteY44" fmla="*/ 4267200 h 4528457"/>
              <a:gd name="connsiteX45" fmla="*/ 642257 w 754024"/>
              <a:gd name="connsiteY45" fmla="*/ 4332514 h 4528457"/>
              <a:gd name="connsiteX46" fmla="*/ 642257 w 754024"/>
              <a:gd name="connsiteY46" fmla="*/ 4528457 h 4528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754024" h="4528457">
                <a:moveTo>
                  <a:pt x="0" y="0"/>
                </a:moveTo>
                <a:lnTo>
                  <a:pt x="32657" y="97971"/>
                </a:lnTo>
                <a:lnTo>
                  <a:pt x="43543" y="130628"/>
                </a:lnTo>
                <a:cubicBezTo>
                  <a:pt x="47171" y="141514"/>
                  <a:pt x="46314" y="155171"/>
                  <a:pt x="54428" y="163285"/>
                </a:cubicBezTo>
                <a:lnTo>
                  <a:pt x="76200" y="185057"/>
                </a:lnTo>
                <a:lnTo>
                  <a:pt x="97971" y="250371"/>
                </a:lnTo>
                <a:lnTo>
                  <a:pt x="108857" y="283028"/>
                </a:lnTo>
                <a:cubicBezTo>
                  <a:pt x="112486" y="293914"/>
                  <a:pt x="117493" y="304433"/>
                  <a:pt x="119743" y="315685"/>
                </a:cubicBezTo>
                <a:cubicBezTo>
                  <a:pt x="123371" y="333828"/>
                  <a:pt x="128011" y="351798"/>
                  <a:pt x="130628" y="370114"/>
                </a:cubicBezTo>
                <a:cubicBezTo>
                  <a:pt x="142476" y="453050"/>
                  <a:pt x="133859" y="449824"/>
                  <a:pt x="152400" y="511628"/>
                </a:cubicBezTo>
                <a:cubicBezTo>
                  <a:pt x="152402" y="511635"/>
                  <a:pt x="179613" y="593269"/>
                  <a:pt x="185057" y="609600"/>
                </a:cubicBezTo>
                <a:cubicBezTo>
                  <a:pt x="188686" y="620486"/>
                  <a:pt x="189578" y="632710"/>
                  <a:pt x="195943" y="642257"/>
                </a:cubicBezTo>
                <a:cubicBezTo>
                  <a:pt x="203200" y="653143"/>
                  <a:pt x="212401" y="662959"/>
                  <a:pt x="217714" y="674914"/>
                </a:cubicBezTo>
                <a:cubicBezTo>
                  <a:pt x="227034" y="695885"/>
                  <a:pt x="232228" y="718457"/>
                  <a:pt x="239485" y="740228"/>
                </a:cubicBezTo>
                <a:lnTo>
                  <a:pt x="272143" y="838200"/>
                </a:lnTo>
                <a:lnTo>
                  <a:pt x="293914" y="903514"/>
                </a:lnTo>
                <a:cubicBezTo>
                  <a:pt x="297543" y="914400"/>
                  <a:pt x="302550" y="924919"/>
                  <a:pt x="304800" y="936171"/>
                </a:cubicBezTo>
                <a:cubicBezTo>
                  <a:pt x="320185" y="1013103"/>
                  <a:pt x="309834" y="973047"/>
                  <a:pt x="337457" y="1055914"/>
                </a:cubicBezTo>
                <a:lnTo>
                  <a:pt x="337457" y="1055914"/>
                </a:lnTo>
                <a:cubicBezTo>
                  <a:pt x="341086" y="1070428"/>
                  <a:pt x="345098" y="1084852"/>
                  <a:pt x="348343" y="1099457"/>
                </a:cubicBezTo>
                <a:cubicBezTo>
                  <a:pt x="352357" y="1117518"/>
                  <a:pt x="354360" y="1136035"/>
                  <a:pt x="359228" y="1153885"/>
                </a:cubicBezTo>
                <a:cubicBezTo>
                  <a:pt x="365266" y="1176026"/>
                  <a:pt x="373743" y="1197428"/>
                  <a:pt x="381000" y="1219200"/>
                </a:cubicBezTo>
                <a:lnTo>
                  <a:pt x="413657" y="1317171"/>
                </a:lnTo>
                <a:cubicBezTo>
                  <a:pt x="417286" y="1328057"/>
                  <a:pt x="422293" y="1338576"/>
                  <a:pt x="424543" y="1349828"/>
                </a:cubicBezTo>
                <a:cubicBezTo>
                  <a:pt x="428171" y="1367971"/>
                  <a:pt x="432615" y="1385970"/>
                  <a:pt x="435428" y="1404257"/>
                </a:cubicBezTo>
                <a:cubicBezTo>
                  <a:pt x="439876" y="1433171"/>
                  <a:pt x="440184" y="1462737"/>
                  <a:pt x="446314" y="1491342"/>
                </a:cubicBezTo>
                <a:cubicBezTo>
                  <a:pt x="451123" y="1513782"/>
                  <a:pt x="462519" y="1534393"/>
                  <a:pt x="468085" y="1556657"/>
                </a:cubicBezTo>
                <a:cubicBezTo>
                  <a:pt x="475342" y="1585685"/>
                  <a:pt x="480395" y="1615356"/>
                  <a:pt x="489857" y="1643742"/>
                </a:cubicBezTo>
                <a:lnTo>
                  <a:pt x="511628" y="1709057"/>
                </a:lnTo>
                <a:cubicBezTo>
                  <a:pt x="514410" y="1739655"/>
                  <a:pt x="512457" y="1819571"/>
                  <a:pt x="533400" y="1861457"/>
                </a:cubicBezTo>
                <a:cubicBezTo>
                  <a:pt x="539251" y="1873159"/>
                  <a:pt x="546998" y="1883898"/>
                  <a:pt x="555171" y="1894114"/>
                </a:cubicBezTo>
                <a:cubicBezTo>
                  <a:pt x="561582" y="1902128"/>
                  <a:pt x="569686" y="1908628"/>
                  <a:pt x="576943" y="1915885"/>
                </a:cubicBezTo>
                <a:cubicBezTo>
                  <a:pt x="584426" y="1953305"/>
                  <a:pt x="588463" y="1977981"/>
                  <a:pt x="598714" y="2013857"/>
                </a:cubicBezTo>
                <a:cubicBezTo>
                  <a:pt x="601866" y="2024890"/>
                  <a:pt x="606581" y="2035444"/>
                  <a:pt x="609600" y="2046514"/>
                </a:cubicBezTo>
                <a:cubicBezTo>
                  <a:pt x="650613" y="2196897"/>
                  <a:pt x="611419" y="2073742"/>
                  <a:pt x="653143" y="2198914"/>
                </a:cubicBezTo>
                <a:lnTo>
                  <a:pt x="674914" y="2264228"/>
                </a:lnTo>
                <a:lnTo>
                  <a:pt x="696685" y="2286000"/>
                </a:lnTo>
                <a:lnTo>
                  <a:pt x="718457" y="2351314"/>
                </a:lnTo>
                <a:lnTo>
                  <a:pt x="729343" y="2383971"/>
                </a:lnTo>
                <a:cubicBezTo>
                  <a:pt x="732971" y="2427514"/>
                  <a:pt x="740228" y="2470906"/>
                  <a:pt x="740228" y="2514600"/>
                </a:cubicBezTo>
                <a:cubicBezTo>
                  <a:pt x="740228" y="2947320"/>
                  <a:pt x="754024" y="2845488"/>
                  <a:pt x="718457" y="3058885"/>
                </a:cubicBezTo>
                <a:cubicBezTo>
                  <a:pt x="714828" y="3124199"/>
                  <a:pt x="711922" y="3189558"/>
                  <a:pt x="707571" y="3254828"/>
                </a:cubicBezTo>
                <a:cubicBezTo>
                  <a:pt x="698750" y="3387134"/>
                  <a:pt x="706149" y="3347598"/>
                  <a:pt x="685800" y="3429000"/>
                </a:cubicBezTo>
                <a:cubicBezTo>
                  <a:pt x="669300" y="3989992"/>
                  <a:pt x="683125" y="3606229"/>
                  <a:pt x="664028" y="4016828"/>
                </a:cubicBezTo>
                <a:cubicBezTo>
                  <a:pt x="660147" y="4100274"/>
                  <a:pt x="658890" y="4183862"/>
                  <a:pt x="653143" y="4267200"/>
                </a:cubicBezTo>
                <a:cubicBezTo>
                  <a:pt x="651624" y="4289219"/>
                  <a:pt x="643176" y="4310461"/>
                  <a:pt x="642257" y="4332514"/>
                </a:cubicBezTo>
                <a:cubicBezTo>
                  <a:pt x="639538" y="4397772"/>
                  <a:pt x="642257" y="4463143"/>
                  <a:pt x="642257" y="4528457"/>
                </a:cubicBezTo>
              </a:path>
            </a:pathLst>
          </a:custGeom>
          <a:ln w="76200"/>
          <a:scene3d>
            <a:camera prst="orthographicFront">
              <a:rot lat="0" lon="10800000" rev="0"/>
            </a:camera>
            <a:lightRig rig="threePt" dir="t"/>
          </a:scene3d>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762000" y="228600"/>
            <a:ext cx="7772400" cy="685800"/>
          </a:xfrm>
        </p:spPr>
        <p:txBody>
          <a:bodyPr>
            <a:normAutofit fontScale="90000"/>
          </a:bodyPr>
          <a:lstStyle/>
          <a:p>
            <a:pPr eaLnBrk="1" hangingPunct="1"/>
            <a:r>
              <a:rPr lang="en-US" smtClean="0">
                <a:solidFill>
                  <a:schemeClr val="bg1"/>
                </a:solidFill>
              </a:rPr>
              <a:t>Branch bark ridge present</a:t>
            </a:r>
          </a:p>
        </p:txBody>
      </p:sp>
      <p:sp>
        <p:nvSpPr>
          <p:cNvPr id="26627" name="Rectangle 3"/>
          <p:cNvSpPr>
            <a:spLocks noGrp="1" noChangeArrowheads="1"/>
          </p:cNvSpPr>
          <p:nvPr>
            <p:ph type="body" sz="half" idx="1"/>
          </p:nvPr>
        </p:nvSpPr>
        <p:spPr>
          <a:xfrm>
            <a:off x="-685800" y="1676400"/>
            <a:ext cx="4495800" cy="3124200"/>
          </a:xfrm>
        </p:spPr>
        <p:txBody>
          <a:bodyPr>
            <a:noAutofit/>
          </a:bodyPr>
          <a:lstStyle/>
          <a:p>
            <a:pPr lvl="3">
              <a:lnSpc>
                <a:spcPct val="90000"/>
              </a:lnSpc>
              <a:buNone/>
            </a:pPr>
            <a:r>
              <a:rPr lang="en-US" sz="4400" dirty="0" smtClean="0">
                <a:solidFill>
                  <a:schemeClr val="tx1">
                    <a:lumMod val="85000"/>
                    <a:lumOff val="15000"/>
                  </a:schemeClr>
                </a:solidFill>
              </a:rPr>
              <a:t>  </a:t>
            </a:r>
            <a:r>
              <a:rPr lang="en-US" sz="3600" dirty="0" smtClean="0">
                <a:solidFill>
                  <a:schemeClr val="tx1">
                    <a:lumMod val="85000"/>
                    <a:lumOff val="15000"/>
                  </a:schemeClr>
                </a:solidFill>
              </a:rPr>
              <a:t>Some branch unions have a prominent branch bark ridge</a:t>
            </a:r>
          </a:p>
        </p:txBody>
      </p:sp>
      <p:pic>
        <p:nvPicPr>
          <p:cNvPr id="26628" name="Picture 4" descr="barkridge"/>
          <p:cNvPicPr>
            <a:picLocks noChangeAspect="1" noChangeArrowheads="1"/>
          </p:cNvPicPr>
          <p:nvPr/>
        </p:nvPicPr>
        <p:blipFill>
          <a:blip r:embed="rId3" cstate="print">
            <a:lum bright="6000"/>
          </a:blip>
          <a:srcRect/>
          <a:stretch>
            <a:fillRect/>
          </a:stretch>
        </p:blipFill>
        <p:spPr bwMode="auto">
          <a:xfrm>
            <a:off x="4025900" y="1219200"/>
            <a:ext cx="5118100" cy="5562600"/>
          </a:xfrm>
          <a:prstGeom prst="rect">
            <a:avLst/>
          </a:prstGeom>
          <a:noFill/>
          <a:ln w="9525">
            <a:noFill/>
            <a:miter lim="800000"/>
            <a:headEnd/>
            <a:tailEnd/>
          </a:ln>
        </p:spPr>
      </p:pic>
      <p:sp>
        <p:nvSpPr>
          <p:cNvPr id="26629" name="Line 5"/>
          <p:cNvSpPr>
            <a:spLocks noChangeShapeType="1"/>
          </p:cNvSpPr>
          <p:nvPr/>
        </p:nvSpPr>
        <p:spPr bwMode="auto">
          <a:xfrm flipH="1">
            <a:off x="6477000" y="1371600"/>
            <a:ext cx="685800" cy="1219200"/>
          </a:xfrm>
          <a:prstGeom prst="line">
            <a:avLst/>
          </a:prstGeom>
          <a:noFill/>
          <a:ln w="38100">
            <a:solidFill>
              <a:schemeClr val="tx1"/>
            </a:solidFill>
            <a:round/>
            <a:headEnd/>
            <a:tailEnd type="triangle" w="med" len="med"/>
          </a:ln>
        </p:spPr>
        <p:txBody>
          <a:bodyPr/>
          <a:lstStyle/>
          <a:p>
            <a:endParaRPr lang="en-US"/>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b"/>
          <p:cNvPicPr>
            <a:picLocks noChangeAspect="1" noChangeArrowheads="1"/>
          </p:cNvPicPr>
          <p:nvPr/>
        </p:nvPicPr>
        <p:blipFill>
          <a:blip r:embed="rId3" cstate="print"/>
          <a:srcRect/>
          <a:stretch>
            <a:fillRect/>
          </a:stretch>
        </p:blipFill>
        <p:spPr bwMode="auto">
          <a:xfrm>
            <a:off x="0" y="-19050"/>
            <a:ext cx="9144000" cy="6877050"/>
          </a:xfrm>
          <a:prstGeom prst="rect">
            <a:avLst/>
          </a:prstGeom>
          <a:noFill/>
          <a:ln w="9525">
            <a:noFill/>
            <a:miter lim="800000"/>
            <a:headEnd/>
            <a:tailEnd/>
          </a:ln>
        </p:spPr>
      </p:pic>
      <p:sp>
        <p:nvSpPr>
          <p:cNvPr id="27651" name="Text Box 3"/>
          <p:cNvSpPr txBox="1">
            <a:spLocks noChangeArrowheads="1"/>
          </p:cNvSpPr>
          <p:nvPr/>
        </p:nvSpPr>
        <p:spPr bwMode="auto">
          <a:xfrm>
            <a:off x="6781800" y="3810000"/>
            <a:ext cx="2438400" cy="923925"/>
          </a:xfrm>
          <a:prstGeom prst="rect">
            <a:avLst/>
          </a:prstGeom>
          <a:noFill/>
          <a:ln w="9525">
            <a:noFill/>
            <a:miter lim="800000"/>
            <a:headEnd/>
            <a:tailEnd/>
          </a:ln>
        </p:spPr>
        <p:txBody>
          <a:bodyPr>
            <a:spAutoFit/>
          </a:bodyPr>
          <a:lstStyle/>
          <a:p>
            <a:pPr>
              <a:spcBef>
                <a:spcPct val="50000"/>
              </a:spcBef>
            </a:pPr>
            <a:r>
              <a:rPr lang="en-US" sz="5400">
                <a:solidFill>
                  <a:schemeClr val="tx1"/>
                </a:solidFill>
                <a:latin typeface="Verdana" pitchFamily="34" charset="0"/>
              </a:rPr>
              <a:t>Collar</a:t>
            </a:r>
          </a:p>
        </p:txBody>
      </p:sp>
      <p:sp>
        <p:nvSpPr>
          <p:cNvPr id="27652" name="Line 4"/>
          <p:cNvSpPr>
            <a:spLocks noChangeShapeType="1"/>
          </p:cNvSpPr>
          <p:nvPr/>
        </p:nvSpPr>
        <p:spPr bwMode="auto">
          <a:xfrm flipH="1">
            <a:off x="5410200" y="1447800"/>
            <a:ext cx="685800" cy="1219200"/>
          </a:xfrm>
          <a:prstGeom prst="line">
            <a:avLst/>
          </a:prstGeom>
          <a:noFill/>
          <a:ln w="76200">
            <a:solidFill>
              <a:schemeClr val="tx1"/>
            </a:solidFill>
            <a:round/>
            <a:headEnd/>
            <a:tailEnd type="triangle" w="med" len="med"/>
          </a:ln>
        </p:spPr>
        <p:txBody>
          <a:bodyPr/>
          <a:lstStyle/>
          <a:p>
            <a:endParaRPr lang="en-US"/>
          </a:p>
        </p:txBody>
      </p:sp>
      <p:sp>
        <p:nvSpPr>
          <p:cNvPr id="27653" name="Line 5"/>
          <p:cNvSpPr>
            <a:spLocks noChangeShapeType="1"/>
          </p:cNvSpPr>
          <p:nvPr/>
        </p:nvSpPr>
        <p:spPr bwMode="auto">
          <a:xfrm flipH="1">
            <a:off x="5638800" y="2438400"/>
            <a:ext cx="1143000" cy="762000"/>
          </a:xfrm>
          <a:prstGeom prst="line">
            <a:avLst/>
          </a:prstGeom>
          <a:noFill/>
          <a:ln w="76200">
            <a:solidFill>
              <a:schemeClr val="tx1"/>
            </a:solidFill>
            <a:round/>
            <a:headEnd/>
            <a:tailEnd type="triangle" w="med" len="med"/>
          </a:ln>
        </p:spPr>
        <p:txBody>
          <a:bodyPr/>
          <a:lstStyle/>
          <a:p>
            <a:endParaRPr lang="en-US"/>
          </a:p>
        </p:txBody>
      </p:sp>
      <p:sp>
        <p:nvSpPr>
          <p:cNvPr id="27654" name="Line 6"/>
          <p:cNvSpPr>
            <a:spLocks noChangeShapeType="1"/>
          </p:cNvSpPr>
          <p:nvPr/>
        </p:nvSpPr>
        <p:spPr bwMode="auto">
          <a:xfrm flipH="1">
            <a:off x="5867400" y="3581400"/>
            <a:ext cx="1524000" cy="0"/>
          </a:xfrm>
          <a:prstGeom prst="line">
            <a:avLst/>
          </a:prstGeom>
          <a:noFill/>
          <a:ln w="76200">
            <a:solidFill>
              <a:schemeClr val="tx1"/>
            </a:solidFill>
            <a:round/>
            <a:headEnd/>
            <a:tailEnd type="triangle" w="med" len="med"/>
          </a:ln>
        </p:spPr>
        <p:txBody>
          <a:bodyPr/>
          <a:lstStyle/>
          <a:p>
            <a:endParaRPr lang="en-US"/>
          </a:p>
        </p:txBody>
      </p:sp>
      <p:sp>
        <p:nvSpPr>
          <p:cNvPr id="27655" name="Line 7"/>
          <p:cNvSpPr>
            <a:spLocks noChangeShapeType="1"/>
          </p:cNvSpPr>
          <p:nvPr/>
        </p:nvSpPr>
        <p:spPr bwMode="auto">
          <a:xfrm flipH="1" flipV="1">
            <a:off x="5638800" y="4114800"/>
            <a:ext cx="1219200" cy="838200"/>
          </a:xfrm>
          <a:prstGeom prst="line">
            <a:avLst/>
          </a:prstGeom>
          <a:noFill/>
          <a:ln w="76200">
            <a:solidFill>
              <a:schemeClr val="tx1"/>
            </a:solidFill>
            <a:round/>
            <a:headEnd/>
            <a:tailEnd type="triangle" w="med" len="med"/>
          </a:ln>
        </p:spPr>
        <p:txBody>
          <a:bodyPr/>
          <a:lstStyle/>
          <a:p>
            <a:endParaRPr lang="en-US"/>
          </a:p>
        </p:txBody>
      </p:sp>
      <p:sp>
        <p:nvSpPr>
          <p:cNvPr id="35848" name="Text Box 8"/>
          <p:cNvSpPr txBox="1">
            <a:spLocks noChangeArrowheads="1"/>
          </p:cNvSpPr>
          <p:nvPr/>
        </p:nvSpPr>
        <p:spPr bwMode="auto">
          <a:xfrm>
            <a:off x="0" y="1858963"/>
            <a:ext cx="5105400" cy="584200"/>
          </a:xfrm>
          <a:prstGeom prst="rect">
            <a:avLst/>
          </a:prstGeom>
          <a:noFill/>
          <a:ln w="9525">
            <a:noFill/>
            <a:miter lim="800000"/>
            <a:headEnd/>
            <a:tailEnd/>
          </a:ln>
        </p:spPr>
        <p:txBody>
          <a:bodyPr>
            <a:spAutoFit/>
          </a:bodyPr>
          <a:lstStyle/>
          <a:p>
            <a:pPr>
              <a:spcBef>
                <a:spcPct val="50000"/>
              </a:spcBef>
              <a:defRPr/>
            </a:pPr>
            <a:r>
              <a:rPr lang="en-US" sz="3200" dirty="0">
                <a:solidFill>
                  <a:schemeClr val="accent1">
                    <a:lumMod val="10000"/>
                    <a:lumOff val="90000"/>
                  </a:schemeClr>
                </a:solidFill>
                <a:latin typeface="Verdana" pitchFamily="34" charset="0"/>
              </a:rPr>
              <a:t>No branch bark ridge</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descr="0019"/>
          <p:cNvPicPr>
            <a:picLocks noChangeAspect="1" noChangeArrowheads="1"/>
          </p:cNvPicPr>
          <p:nvPr/>
        </p:nvPicPr>
        <p:blipFill>
          <a:blip r:embed="rId3" cstate="print"/>
          <a:srcRect/>
          <a:stretch>
            <a:fillRect/>
          </a:stretch>
        </p:blipFill>
        <p:spPr bwMode="auto">
          <a:xfrm>
            <a:off x="38100" y="0"/>
            <a:ext cx="4621213" cy="6858000"/>
          </a:xfrm>
          <a:prstGeom prst="rect">
            <a:avLst/>
          </a:prstGeom>
          <a:noFill/>
          <a:ln w="9525">
            <a:noFill/>
            <a:miter lim="800000"/>
            <a:headEnd/>
            <a:tailEnd/>
          </a:ln>
        </p:spPr>
      </p:pic>
      <p:pic>
        <p:nvPicPr>
          <p:cNvPr id="66563" name="Picture 2" descr="0020"/>
          <p:cNvPicPr>
            <a:picLocks noChangeAspect="1" noChangeArrowheads="1"/>
          </p:cNvPicPr>
          <p:nvPr/>
        </p:nvPicPr>
        <p:blipFill>
          <a:blip r:embed="rId4" cstate="print"/>
          <a:srcRect/>
          <a:stretch>
            <a:fillRect/>
          </a:stretch>
        </p:blipFill>
        <p:spPr bwMode="auto">
          <a:xfrm>
            <a:off x="4522788" y="0"/>
            <a:ext cx="4621212" cy="6858000"/>
          </a:xfrm>
          <a:prstGeom prst="rect">
            <a:avLst/>
          </a:prstGeom>
          <a:noFill/>
          <a:ln w="9525">
            <a:noFill/>
            <a:miter lim="800000"/>
            <a:headEnd/>
            <a:tailEnd/>
          </a:ln>
        </p:spPr>
      </p:pic>
      <p:sp>
        <p:nvSpPr>
          <p:cNvPr id="7" name="TextBox 6"/>
          <p:cNvSpPr txBox="1"/>
          <p:nvPr/>
        </p:nvSpPr>
        <p:spPr>
          <a:xfrm>
            <a:off x="1315276" y="4731603"/>
            <a:ext cx="1999265" cy="830997"/>
          </a:xfrm>
          <a:prstGeom prst="rect">
            <a:avLst/>
          </a:prstGeom>
          <a:noFill/>
        </p:spPr>
        <p:txBody>
          <a:bodyPr wrap="none" rtlCol="0">
            <a:spAutoFit/>
          </a:bodyPr>
          <a:lstStyle/>
          <a:p>
            <a:r>
              <a:rPr lang="en-US" sz="4800" b="1" dirty="0" smtClean="0">
                <a:solidFill>
                  <a:schemeClr val="bg1"/>
                </a:solidFill>
              </a:rPr>
              <a:t>GOOD!</a:t>
            </a:r>
            <a:endParaRPr lang="en-US" sz="2800" b="1" dirty="0">
              <a:solidFill>
                <a:schemeClr val="bg1"/>
              </a:solidFill>
            </a:endParaRPr>
          </a:p>
        </p:txBody>
      </p:sp>
      <p:sp>
        <p:nvSpPr>
          <p:cNvPr id="8" name="TextBox 7"/>
          <p:cNvSpPr txBox="1"/>
          <p:nvPr/>
        </p:nvSpPr>
        <p:spPr>
          <a:xfrm>
            <a:off x="5943600" y="4731603"/>
            <a:ext cx="1916679" cy="830997"/>
          </a:xfrm>
          <a:prstGeom prst="rect">
            <a:avLst/>
          </a:prstGeom>
          <a:noFill/>
        </p:spPr>
        <p:txBody>
          <a:bodyPr wrap="none" rtlCol="0">
            <a:spAutoFit/>
          </a:bodyPr>
          <a:lstStyle/>
          <a:p>
            <a:r>
              <a:rPr lang="en-US" sz="4800" b="1" dirty="0" smtClean="0">
                <a:solidFill>
                  <a:schemeClr val="bg1"/>
                </a:solidFill>
              </a:rPr>
              <a:t>Nicked</a:t>
            </a:r>
            <a:endParaRPr lang="en-US" sz="1400" b="1" dirty="0">
              <a:solidFill>
                <a:schemeClr val="bg1"/>
              </a:solidFill>
            </a:endParaRPr>
          </a:p>
        </p:txBody>
      </p:sp>
      <p:sp>
        <p:nvSpPr>
          <p:cNvPr id="9" name="Smiley Face 8"/>
          <p:cNvSpPr/>
          <p:nvPr/>
        </p:nvSpPr>
        <p:spPr>
          <a:xfrm>
            <a:off x="1819275" y="5448300"/>
            <a:ext cx="838200" cy="838200"/>
          </a:xfrm>
          <a:prstGeom prst="smileyFace">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Smiley Face 9"/>
          <p:cNvSpPr/>
          <p:nvPr/>
        </p:nvSpPr>
        <p:spPr>
          <a:xfrm>
            <a:off x="6553200" y="5562600"/>
            <a:ext cx="685800" cy="838200"/>
          </a:xfrm>
          <a:prstGeom prst="smileyFace">
            <a:avLst>
              <a:gd name="adj" fmla="val -4653"/>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677333" y="180975"/>
            <a:ext cx="7772400" cy="1143000"/>
          </a:xfrm>
        </p:spPr>
        <p:txBody>
          <a:bodyPr/>
          <a:lstStyle/>
          <a:p>
            <a:r>
              <a:rPr lang="en-US" sz="3600" b="1" dirty="0" smtClean="0">
                <a:solidFill>
                  <a:schemeClr val="tx1">
                    <a:lumMod val="65000"/>
                    <a:lumOff val="35000"/>
                  </a:schemeClr>
                </a:solidFill>
                <a:latin typeface="Century Gothic" pitchFamily="34" charset="0"/>
              </a:rPr>
              <a:t>3 POINT CUT</a:t>
            </a:r>
          </a:p>
        </p:txBody>
      </p:sp>
      <p:pic>
        <p:nvPicPr>
          <p:cNvPr id="49155" name="Picture 3" descr="\\Webworm\Users\Tom Smiley\PruningBasics\PruningBasicsScans\Slide29.jpg"/>
          <p:cNvPicPr>
            <a:picLocks noChangeAspect="1" noChangeArrowheads="1"/>
          </p:cNvPicPr>
          <p:nvPr/>
        </p:nvPicPr>
        <p:blipFill>
          <a:blip r:embed="rId3"/>
          <a:srcRect/>
          <a:stretch>
            <a:fillRect/>
          </a:stretch>
        </p:blipFill>
        <p:spPr bwMode="auto">
          <a:xfrm>
            <a:off x="355600" y="800100"/>
            <a:ext cx="8805333" cy="5029200"/>
          </a:xfrm>
          <a:prstGeom prst="rect">
            <a:avLst/>
          </a:prstGeom>
          <a:noFill/>
          <a:ln w="9525">
            <a:noFill/>
            <a:miter lim="800000"/>
            <a:headEnd/>
            <a:tailEnd/>
          </a:ln>
        </p:spPr>
      </p:pic>
      <p:cxnSp>
        <p:nvCxnSpPr>
          <p:cNvPr id="4" name="Straight Connector 3"/>
          <p:cNvCxnSpPr/>
          <p:nvPr/>
        </p:nvCxnSpPr>
        <p:spPr>
          <a:xfrm>
            <a:off x="400050" y="809625"/>
            <a:ext cx="8743950" cy="0"/>
          </a:xfrm>
          <a:prstGeom prst="line">
            <a:avLst/>
          </a:prstGeom>
          <a:ln w="38100">
            <a:solidFill>
              <a:srgbClr val="00CC00"/>
            </a:solidFill>
          </a:ln>
          <a:effectLst>
            <a:outerShdw blurRad="76200" dist="38100" dir="2700000" algn="tl" rotWithShape="0">
              <a:schemeClr val="tx2">
                <a:lumMod val="75000"/>
                <a:alpha val="58000"/>
              </a:schemeClr>
            </a:outerShdw>
          </a:effectLst>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8297278" y="5841379"/>
            <a:ext cx="818147" cy="954107"/>
          </a:xfrm>
          <a:prstGeom prst="rect">
            <a:avLst/>
          </a:prstGeom>
          <a:solidFill>
            <a:schemeClr val="bg1"/>
          </a:solidFill>
        </p:spPr>
        <p:txBody>
          <a:bodyPr wrap="square" rtlCol="0">
            <a:spAutoFit/>
          </a:bodyPr>
          <a:lstStyle/>
          <a:p>
            <a:r>
              <a:rPr lang="en-US" sz="2800" dirty="0" smtClean="0">
                <a:solidFill>
                  <a:schemeClr val="bg1"/>
                </a:solidFill>
              </a:rPr>
              <a:t>PH</a:t>
            </a:r>
          </a:p>
          <a:p>
            <a:r>
              <a:rPr lang="en-US" sz="2800" dirty="0" smtClean="0">
                <a:solidFill>
                  <a:schemeClr val="bg1"/>
                </a:solidFill>
              </a:rPr>
              <a:t>S</a:t>
            </a:r>
            <a:endParaRPr lang="en-US" dirty="0">
              <a:solidFill>
                <a:schemeClr val="bg1"/>
              </a:solidFill>
            </a:endParaRPr>
          </a:p>
        </p:txBody>
      </p:sp>
    </p:spTree>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325853" y="5765179"/>
            <a:ext cx="818147" cy="954107"/>
          </a:xfrm>
          <a:prstGeom prst="rect">
            <a:avLst/>
          </a:prstGeom>
          <a:solidFill>
            <a:schemeClr val="bg1"/>
          </a:solidFill>
        </p:spPr>
        <p:txBody>
          <a:bodyPr wrap="square" rtlCol="0">
            <a:spAutoFit/>
          </a:bodyPr>
          <a:lstStyle/>
          <a:p>
            <a:r>
              <a:rPr lang="en-US" sz="2800" dirty="0" smtClean="0">
                <a:solidFill>
                  <a:schemeClr val="bg1"/>
                </a:solidFill>
              </a:rPr>
              <a:t>PH</a:t>
            </a:r>
          </a:p>
          <a:p>
            <a:r>
              <a:rPr lang="en-US" sz="2800" dirty="0" smtClean="0">
                <a:solidFill>
                  <a:schemeClr val="bg1"/>
                </a:solidFill>
              </a:rPr>
              <a:t>S</a:t>
            </a:r>
            <a:endParaRPr lang="en-US" dirty="0">
              <a:solidFill>
                <a:schemeClr val="bg1"/>
              </a:solidFill>
            </a:endParaRPr>
          </a:p>
        </p:txBody>
      </p:sp>
      <p:pic>
        <p:nvPicPr>
          <p:cNvPr id="51202" name="Picture 2" descr="stb"/>
          <p:cNvPicPr>
            <a:picLocks noChangeAspect="1" noChangeArrowheads="1"/>
          </p:cNvPicPr>
          <p:nvPr/>
        </p:nvPicPr>
        <p:blipFill>
          <a:blip r:embed="rId3"/>
          <a:srcRect/>
          <a:stretch>
            <a:fillRect/>
          </a:stretch>
        </p:blipFill>
        <p:spPr bwMode="auto">
          <a:xfrm>
            <a:off x="457200" y="304801"/>
            <a:ext cx="8191500" cy="6143625"/>
          </a:xfrm>
          <a:prstGeom prst="rect">
            <a:avLst/>
          </a:prstGeom>
          <a:noFill/>
          <a:ln w="9525">
            <a:noFill/>
            <a:miter lim="800000"/>
            <a:headEnd/>
            <a:tailEnd/>
          </a:ln>
        </p:spPr>
      </p:pic>
      <p:sp>
        <p:nvSpPr>
          <p:cNvPr id="5" name="TextBox 4"/>
          <p:cNvSpPr txBox="1"/>
          <p:nvPr/>
        </p:nvSpPr>
        <p:spPr>
          <a:xfrm>
            <a:off x="4267200" y="4791075"/>
            <a:ext cx="3975768" cy="523220"/>
          </a:xfrm>
          <a:prstGeom prst="rect">
            <a:avLst/>
          </a:prstGeom>
          <a:noFill/>
        </p:spPr>
        <p:txBody>
          <a:bodyPr wrap="none" rtlCol="0">
            <a:spAutoFit/>
          </a:bodyPr>
          <a:lstStyle/>
          <a:p>
            <a:r>
              <a:rPr lang="en-US" sz="2800" b="1" dirty="0" smtClean="0">
                <a:solidFill>
                  <a:schemeClr val="bg1"/>
                </a:solidFill>
                <a:latin typeface="Century Gothic" pitchFamily="34" charset="0"/>
              </a:rPr>
              <a:t>Where is the final cut?</a:t>
            </a:r>
            <a:endParaRPr lang="en-US" sz="2800" b="1" dirty="0">
              <a:solidFill>
                <a:schemeClr val="bg1"/>
              </a:solidFill>
              <a:latin typeface="Century Gothic" pitchFamily="34" charset="0"/>
            </a:endParaRPr>
          </a:p>
        </p:txBody>
      </p:sp>
    </p:spTree>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325853" y="5765179"/>
            <a:ext cx="818147" cy="954107"/>
          </a:xfrm>
          <a:prstGeom prst="rect">
            <a:avLst/>
          </a:prstGeom>
          <a:solidFill>
            <a:schemeClr val="bg1"/>
          </a:solidFill>
        </p:spPr>
        <p:txBody>
          <a:bodyPr wrap="square" rtlCol="0">
            <a:spAutoFit/>
          </a:bodyPr>
          <a:lstStyle/>
          <a:p>
            <a:r>
              <a:rPr lang="en-US" sz="2800" dirty="0" smtClean="0">
                <a:solidFill>
                  <a:schemeClr val="bg1"/>
                </a:solidFill>
              </a:rPr>
              <a:t>PH</a:t>
            </a:r>
          </a:p>
          <a:p>
            <a:r>
              <a:rPr lang="en-US" sz="2800" dirty="0" smtClean="0">
                <a:solidFill>
                  <a:schemeClr val="bg1"/>
                </a:solidFill>
              </a:rPr>
              <a:t>S</a:t>
            </a:r>
            <a:endParaRPr lang="en-US" dirty="0">
              <a:solidFill>
                <a:schemeClr val="bg1"/>
              </a:solidFill>
            </a:endParaRPr>
          </a:p>
        </p:txBody>
      </p:sp>
      <p:pic>
        <p:nvPicPr>
          <p:cNvPr id="51202" name="Picture 2" descr="stb"/>
          <p:cNvPicPr>
            <a:picLocks noChangeAspect="1" noChangeArrowheads="1"/>
          </p:cNvPicPr>
          <p:nvPr/>
        </p:nvPicPr>
        <p:blipFill>
          <a:blip r:embed="rId3"/>
          <a:srcRect/>
          <a:stretch>
            <a:fillRect/>
          </a:stretch>
        </p:blipFill>
        <p:spPr bwMode="auto">
          <a:xfrm>
            <a:off x="457200" y="304801"/>
            <a:ext cx="8191500" cy="6143625"/>
          </a:xfrm>
          <a:prstGeom prst="rect">
            <a:avLst/>
          </a:prstGeom>
          <a:noFill/>
          <a:ln w="9525">
            <a:noFill/>
            <a:miter lim="800000"/>
            <a:headEnd/>
            <a:tailEnd/>
          </a:ln>
        </p:spPr>
      </p:pic>
      <p:cxnSp>
        <p:nvCxnSpPr>
          <p:cNvPr id="6" name="Straight Arrow Connector 5"/>
          <p:cNvCxnSpPr/>
          <p:nvPr/>
        </p:nvCxnSpPr>
        <p:spPr>
          <a:xfrm>
            <a:off x="3459820" y="2599981"/>
            <a:ext cx="385590" cy="2005070"/>
          </a:xfrm>
          <a:prstGeom prst="straightConnector1">
            <a:avLst/>
          </a:prstGeom>
          <a:ln w="76200">
            <a:solidFill>
              <a:srgbClr val="FFFF00"/>
            </a:solidFill>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677333" y="180975"/>
            <a:ext cx="7772400" cy="1143000"/>
          </a:xfrm>
        </p:spPr>
        <p:txBody>
          <a:bodyPr/>
          <a:lstStyle/>
          <a:p>
            <a:r>
              <a:rPr lang="en-US" sz="3600" b="1" dirty="0" smtClean="0">
                <a:solidFill>
                  <a:schemeClr val="tx1">
                    <a:lumMod val="65000"/>
                    <a:lumOff val="35000"/>
                  </a:schemeClr>
                </a:solidFill>
                <a:latin typeface="Century Gothic" pitchFamily="34" charset="0"/>
              </a:rPr>
              <a:t>Flush Cuts Injure the Stem</a:t>
            </a:r>
          </a:p>
        </p:txBody>
      </p:sp>
      <p:pic>
        <p:nvPicPr>
          <p:cNvPr id="55299" name="Picture 3" descr="\\Webworm\Users\Tom Smiley\PruningBasics\PruningBasicsScans\Slide28.jpg"/>
          <p:cNvPicPr>
            <a:picLocks noChangeAspect="1" noChangeArrowheads="1"/>
          </p:cNvPicPr>
          <p:nvPr/>
        </p:nvPicPr>
        <p:blipFill>
          <a:blip r:embed="rId3"/>
          <a:srcRect/>
          <a:stretch>
            <a:fillRect/>
          </a:stretch>
        </p:blipFill>
        <p:spPr bwMode="auto">
          <a:xfrm>
            <a:off x="541867" y="1295400"/>
            <a:ext cx="3198989" cy="5410200"/>
          </a:xfrm>
          <a:prstGeom prst="rect">
            <a:avLst/>
          </a:prstGeom>
          <a:noFill/>
          <a:ln w="9525">
            <a:noFill/>
            <a:miter lim="800000"/>
            <a:headEnd/>
            <a:tailEnd/>
          </a:ln>
        </p:spPr>
      </p:pic>
      <p:pic>
        <p:nvPicPr>
          <p:cNvPr id="55300" name="Picture 4" descr="\\Webworm\Users\Tom Smiley\PruningBasics\PruningBasicsScans\Slide27.jpg"/>
          <p:cNvPicPr>
            <a:picLocks noChangeAspect="1" noChangeArrowheads="1"/>
          </p:cNvPicPr>
          <p:nvPr/>
        </p:nvPicPr>
        <p:blipFill>
          <a:blip r:embed="rId4"/>
          <a:srcRect/>
          <a:stretch>
            <a:fillRect/>
          </a:stretch>
        </p:blipFill>
        <p:spPr bwMode="auto">
          <a:xfrm>
            <a:off x="3725333" y="1304926"/>
            <a:ext cx="5215467" cy="5375275"/>
          </a:xfrm>
          <a:prstGeom prst="rect">
            <a:avLst/>
          </a:prstGeom>
          <a:noFill/>
          <a:ln w="9525">
            <a:noFill/>
            <a:miter lim="800000"/>
            <a:headEnd/>
            <a:tailEnd/>
          </a:ln>
        </p:spPr>
      </p:pic>
      <p:cxnSp>
        <p:nvCxnSpPr>
          <p:cNvPr id="5" name="Straight Connector 4"/>
          <p:cNvCxnSpPr/>
          <p:nvPr/>
        </p:nvCxnSpPr>
        <p:spPr>
          <a:xfrm>
            <a:off x="463344" y="815769"/>
            <a:ext cx="8566968" cy="0"/>
          </a:xfrm>
          <a:prstGeom prst="line">
            <a:avLst/>
          </a:prstGeom>
          <a:ln w="12700">
            <a:solidFill>
              <a:srgbClr val="92D050"/>
            </a:solidFill>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2371725" y="5334000"/>
            <a:ext cx="54864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2133600" y="4114800"/>
            <a:ext cx="30480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5562600" y="2514600"/>
            <a:ext cx="2590800" cy="1600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085850" y="2524125"/>
            <a:ext cx="2438400" cy="1219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112713"/>
            <a:ext cx="8229600" cy="1143000"/>
          </a:xfrm>
        </p:spPr>
        <p:txBody>
          <a:bodyPr/>
          <a:lstStyle/>
          <a:p>
            <a:r>
              <a:rPr lang="en-US" sz="3600" b="1" dirty="0" smtClean="0">
                <a:solidFill>
                  <a:schemeClr val="tx1">
                    <a:lumMod val="65000"/>
                    <a:lumOff val="35000"/>
                  </a:schemeClr>
                </a:solidFill>
              </a:rPr>
              <a:t>PHS Resources Available</a:t>
            </a:r>
            <a:endParaRPr lang="en-US" sz="3600" b="1" dirty="0">
              <a:solidFill>
                <a:schemeClr val="tx1">
                  <a:lumMod val="65000"/>
                  <a:lumOff val="35000"/>
                </a:schemeClr>
              </a:solidFill>
            </a:endParaRPr>
          </a:p>
        </p:txBody>
      </p:sp>
      <p:sp>
        <p:nvSpPr>
          <p:cNvPr id="4" name="TextBox 3"/>
          <p:cNvSpPr txBox="1"/>
          <p:nvPr/>
        </p:nvSpPr>
        <p:spPr>
          <a:xfrm>
            <a:off x="1200150" y="2590800"/>
            <a:ext cx="2424062" cy="1754326"/>
          </a:xfrm>
          <a:prstGeom prst="rect">
            <a:avLst/>
          </a:prstGeom>
          <a:noFill/>
        </p:spPr>
        <p:txBody>
          <a:bodyPr wrap="square" rtlCol="0">
            <a:spAutoFit/>
          </a:bodyPr>
          <a:lstStyle/>
          <a:p>
            <a:r>
              <a:rPr lang="en-US" b="1" dirty="0" smtClean="0"/>
              <a:t>How to Plant Videos</a:t>
            </a:r>
          </a:p>
          <a:p>
            <a:pPr lvl="1">
              <a:buFont typeface="Arial" pitchFamily="34" charset="0"/>
              <a:buChar char="•"/>
            </a:pPr>
            <a:r>
              <a:rPr lang="en-US" dirty="0" smtClean="0"/>
              <a:t>Container</a:t>
            </a:r>
          </a:p>
          <a:p>
            <a:pPr lvl="1">
              <a:buFont typeface="Arial" pitchFamily="34" charset="0"/>
              <a:buChar char="•"/>
            </a:pPr>
            <a:r>
              <a:rPr lang="en-US" dirty="0" smtClean="0"/>
              <a:t>B&amp;B</a:t>
            </a:r>
          </a:p>
          <a:p>
            <a:pPr lvl="1">
              <a:buFont typeface="Arial" pitchFamily="34" charset="0"/>
              <a:buChar char="•"/>
            </a:pPr>
            <a:r>
              <a:rPr lang="en-US" dirty="0" smtClean="0"/>
              <a:t>Bare Root</a:t>
            </a:r>
          </a:p>
          <a:p>
            <a:pPr lvl="1"/>
            <a:endParaRPr lang="en-US" dirty="0" smtClean="0"/>
          </a:p>
          <a:p>
            <a:endParaRPr lang="en-US" dirty="0"/>
          </a:p>
        </p:txBody>
      </p:sp>
      <p:sp>
        <p:nvSpPr>
          <p:cNvPr id="5" name="TextBox 4"/>
          <p:cNvSpPr txBox="1"/>
          <p:nvPr/>
        </p:nvSpPr>
        <p:spPr>
          <a:xfrm>
            <a:off x="2409825" y="1266825"/>
            <a:ext cx="3171061" cy="523220"/>
          </a:xfrm>
          <a:prstGeom prst="rect">
            <a:avLst/>
          </a:prstGeom>
          <a:noFill/>
        </p:spPr>
        <p:txBody>
          <a:bodyPr wrap="none" rtlCol="0">
            <a:spAutoFit/>
          </a:bodyPr>
          <a:lstStyle/>
          <a:p>
            <a:r>
              <a:rPr lang="en-US" sz="2800" b="1" dirty="0" smtClean="0"/>
              <a:t>www.PHSonline.org</a:t>
            </a:r>
            <a:endParaRPr lang="en-US" sz="2800" b="1" dirty="0"/>
          </a:p>
        </p:txBody>
      </p:sp>
      <p:sp>
        <p:nvSpPr>
          <p:cNvPr id="6" name="TextBox 5"/>
          <p:cNvSpPr txBox="1"/>
          <p:nvPr/>
        </p:nvSpPr>
        <p:spPr>
          <a:xfrm>
            <a:off x="5791200" y="2514600"/>
            <a:ext cx="2210862" cy="2031325"/>
          </a:xfrm>
          <a:prstGeom prst="rect">
            <a:avLst/>
          </a:prstGeom>
          <a:noFill/>
        </p:spPr>
        <p:txBody>
          <a:bodyPr wrap="none" rtlCol="0">
            <a:spAutoFit/>
          </a:bodyPr>
          <a:lstStyle/>
          <a:p>
            <a:r>
              <a:rPr lang="en-US" b="1" dirty="0" smtClean="0"/>
              <a:t>Basic Care Videos</a:t>
            </a:r>
          </a:p>
          <a:p>
            <a:pPr lvl="1">
              <a:buFont typeface="Arial" pitchFamily="34" charset="0"/>
              <a:buChar char="•"/>
            </a:pPr>
            <a:r>
              <a:rPr lang="en-US" dirty="0" smtClean="0"/>
              <a:t>Watering</a:t>
            </a:r>
          </a:p>
          <a:p>
            <a:pPr lvl="1">
              <a:buFont typeface="Arial" pitchFamily="34" charset="0"/>
              <a:buChar char="•"/>
            </a:pPr>
            <a:r>
              <a:rPr lang="en-US" dirty="0" smtClean="0"/>
              <a:t>Mulching</a:t>
            </a:r>
          </a:p>
          <a:p>
            <a:pPr lvl="1">
              <a:buFont typeface="Arial" pitchFamily="34" charset="0"/>
              <a:buChar char="•"/>
            </a:pPr>
            <a:r>
              <a:rPr lang="en-US" dirty="0" smtClean="0"/>
              <a:t>Weeding</a:t>
            </a:r>
          </a:p>
          <a:p>
            <a:pPr lvl="1">
              <a:buFont typeface="Arial" pitchFamily="34" charset="0"/>
              <a:buChar char="•"/>
            </a:pPr>
            <a:r>
              <a:rPr lang="en-US" dirty="0" smtClean="0"/>
              <a:t>Pruning</a:t>
            </a:r>
          </a:p>
          <a:p>
            <a:endParaRPr lang="en-US" dirty="0" smtClean="0"/>
          </a:p>
          <a:p>
            <a:endParaRPr lang="en-US" dirty="0"/>
          </a:p>
        </p:txBody>
      </p:sp>
      <p:sp>
        <p:nvSpPr>
          <p:cNvPr id="7" name="TextBox 6"/>
          <p:cNvSpPr txBox="1"/>
          <p:nvPr/>
        </p:nvSpPr>
        <p:spPr>
          <a:xfrm>
            <a:off x="2209800" y="4267200"/>
            <a:ext cx="3042821" cy="369332"/>
          </a:xfrm>
          <a:prstGeom prst="rect">
            <a:avLst/>
          </a:prstGeom>
          <a:noFill/>
        </p:spPr>
        <p:txBody>
          <a:bodyPr wrap="none" rtlCol="0">
            <a:spAutoFit/>
          </a:bodyPr>
          <a:lstStyle/>
          <a:p>
            <a:r>
              <a:rPr lang="en-US" b="1" dirty="0" smtClean="0"/>
              <a:t>Gold Medal Tree Choices</a:t>
            </a:r>
            <a:endParaRPr lang="en-US" b="1" dirty="0"/>
          </a:p>
        </p:txBody>
      </p:sp>
      <p:sp>
        <p:nvSpPr>
          <p:cNvPr id="8" name="TextBox 7"/>
          <p:cNvSpPr txBox="1"/>
          <p:nvPr/>
        </p:nvSpPr>
        <p:spPr>
          <a:xfrm>
            <a:off x="3168512" y="5638800"/>
            <a:ext cx="4413388" cy="369332"/>
          </a:xfrm>
          <a:prstGeom prst="rect">
            <a:avLst/>
          </a:prstGeom>
          <a:noFill/>
        </p:spPr>
        <p:txBody>
          <a:bodyPr wrap="none" rtlCol="0">
            <a:spAutoFit/>
          </a:bodyPr>
          <a:lstStyle/>
          <a:p>
            <a:r>
              <a:rPr lang="en-US" b="1" dirty="0" smtClean="0"/>
              <a:t>Tree Tenders Training </a:t>
            </a:r>
            <a:r>
              <a:rPr lang="en-US" dirty="0" smtClean="0"/>
              <a:t>(ISA Accredited)</a:t>
            </a:r>
            <a:endParaRPr lang="en-US" dirty="0"/>
          </a:p>
        </p:txBody>
      </p:sp>
      <p:cxnSp>
        <p:nvCxnSpPr>
          <p:cNvPr id="13" name="Straight Connector 12"/>
          <p:cNvCxnSpPr/>
          <p:nvPr/>
        </p:nvCxnSpPr>
        <p:spPr>
          <a:xfrm>
            <a:off x="463344" y="815769"/>
            <a:ext cx="8566968" cy="0"/>
          </a:xfrm>
          <a:prstGeom prst="line">
            <a:avLst/>
          </a:prstGeom>
          <a:ln w="12700">
            <a:solidFill>
              <a:srgbClr val="92D050"/>
            </a:solidFill>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2"/>
          <p:cNvSpPr txBox="1">
            <a:spLocks noChangeArrowheads="1"/>
          </p:cNvSpPr>
          <p:nvPr/>
        </p:nvSpPr>
        <p:spPr bwMode="auto">
          <a:xfrm>
            <a:off x="6934200" y="6553200"/>
            <a:ext cx="1919288" cy="304800"/>
          </a:xfrm>
          <a:prstGeom prst="rect">
            <a:avLst/>
          </a:prstGeom>
          <a:noFill/>
          <a:ln w="9525">
            <a:noFill/>
            <a:miter lim="800000"/>
            <a:headEnd/>
            <a:tailEnd/>
          </a:ln>
        </p:spPr>
        <p:txBody>
          <a:bodyPr wrap="none">
            <a:spAutoFit/>
          </a:bodyPr>
          <a:lstStyle/>
          <a:p>
            <a:pPr algn="ctr" eaLnBrk="0" hangingPunct="0"/>
            <a:r>
              <a:rPr lang="en-US" sz="1400">
                <a:solidFill>
                  <a:schemeClr val="bg1"/>
                </a:solidFill>
              </a:rPr>
              <a:t>Courtesy May, U of W</a:t>
            </a:r>
            <a:endParaRPr lang="en-US" sz="2400">
              <a:solidFill>
                <a:schemeClr val="bg1"/>
              </a:solidFill>
              <a:latin typeface="Times New Roman" pitchFamily="18" charset="0"/>
            </a:endParaRPr>
          </a:p>
        </p:txBody>
      </p:sp>
      <p:sp>
        <p:nvSpPr>
          <p:cNvPr id="16387" name="Text Box 3"/>
          <p:cNvSpPr txBox="1">
            <a:spLocks noChangeArrowheads="1"/>
          </p:cNvSpPr>
          <p:nvPr/>
        </p:nvSpPr>
        <p:spPr bwMode="auto">
          <a:xfrm>
            <a:off x="778947" y="185058"/>
            <a:ext cx="8669853" cy="646331"/>
          </a:xfrm>
          <a:prstGeom prst="rect">
            <a:avLst/>
          </a:prstGeom>
          <a:noFill/>
          <a:ln w="9525">
            <a:noFill/>
            <a:miter lim="800000"/>
            <a:headEnd/>
            <a:tailEnd/>
          </a:ln>
        </p:spPr>
        <p:txBody>
          <a:bodyPr wrap="square">
            <a:spAutoFit/>
          </a:bodyPr>
          <a:lstStyle/>
          <a:p>
            <a:pPr eaLnBrk="0" hangingPunct="0">
              <a:spcBef>
                <a:spcPct val="50000"/>
              </a:spcBef>
            </a:pPr>
            <a:r>
              <a:rPr lang="en-US" sz="3600" b="1" dirty="0">
                <a:solidFill>
                  <a:schemeClr val="tx1">
                    <a:lumMod val="65000"/>
                    <a:lumOff val="35000"/>
                  </a:schemeClr>
                </a:solidFill>
                <a:latin typeface="Century Gothic" pitchFamily="34" charset="0"/>
              </a:rPr>
              <a:t>Hydrology </a:t>
            </a:r>
            <a:r>
              <a:rPr lang="en-US" sz="3600" b="1" dirty="0" smtClean="0">
                <a:solidFill>
                  <a:schemeClr val="tx1">
                    <a:lumMod val="65000"/>
                    <a:lumOff val="35000"/>
                  </a:schemeClr>
                </a:solidFill>
                <a:latin typeface="Century Gothic" pitchFamily="34" charset="0"/>
              </a:rPr>
              <a:t>in </a:t>
            </a:r>
            <a:r>
              <a:rPr lang="en-US" sz="3600" b="1" dirty="0">
                <a:solidFill>
                  <a:schemeClr val="tx1">
                    <a:lumMod val="65000"/>
                    <a:lumOff val="35000"/>
                  </a:schemeClr>
                </a:solidFill>
                <a:latin typeface="Century Gothic" pitchFamily="34" charset="0"/>
              </a:rPr>
              <a:t>Developed Conditions</a:t>
            </a:r>
            <a:endParaRPr lang="en-US" sz="3600" dirty="0">
              <a:solidFill>
                <a:schemeClr val="tx1">
                  <a:lumMod val="65000"/>
                  <a:lumOff val="35000"/>
                </a:schemeClr>
              </a:solidFill>
              <a:latin typeface="Century Gothic" pitchFamily="34" charset="0"/>
            </a:endParaRPr>
          </a:p>
        </p:txBody>
      </p:sp>
      <p:pic>
        <p:nvPicPr>
          <p:cNvPr id="16388" name="Picture 5" descr="DevelopedHydroRegime"/>
          <p:cNvPicPr>
            <a:picLocks noChangeAspect="1" noChangeArrowheads="1"/>
          </p:cNvPicPr>
          <p:nvPr/>
        </p:nvPicPr>
        <p:blipFill>
          <a:blip r:embed="rId3"/>
          <a:srcRect/>
          <a:stretch>
            <a:fillRect/>
          </a:stretch>
        </p:blipFill>
        <p:spPr bwMode="auto">
          <a:xfrm>
            <a:off x="855149" y="1150754"/>
            <a:ext cx="7461537" cy="4860880"/>
          </a:xfrm>
          <a:prstGeom prst="rect">
            <a:avLst/>
          </a:prstGeom>
          <a:noFill/>
          <a:ln w="9525">
            <a:noFill/>
            <a:miter lim="800000"/>
            <a:headEnd/>
            <a:tailEnd/>
          </a:ln>
        </p:spPr>
      </p:pic>
      <p:cxnSp>
        <p:nvCxnSpPr>
          <p:cNvPr id="5" name="Straight Connector 4"/>
          <p:cNvCxnSpPr/>
          <p:nvPr/>
        </p:nvCxnSpPr>
        <p:spPr>
          <a:xfrm>
            <a:off x="463344" y="815769"/>
            <a:ext cx="8566968" cy="0"/>
          </a:xfrm>
          <a:prstGeom prst="line">
            <a:avLst/>
          </a:prstGeom>
          <a:ln w="12700">
            <a:solidFill>
              <a:srgbClr val="92D050"/>
            </a:solidFill>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85800" y="1104900"/>
            <a:ext cx="8458200" cy="1752600"/>
          </a:xfrm>
        </p:spPr>
        <p:txBody>
          <a:bodyPr/>
          <a:lstStyle/>
          <a:p>
            <a:pPr algn="l"/>
            <a:endParaRPr lang="en-US" dirty="0" smtClean="0"/>
          </a:p>
          <a:p>
            <a:pPr algn="l"/>
            <a:endParaRPr lang="en-US" dirty="0"/>
          </a:p>
        </p:txBody>
      </p:sp>
      <p:cxnSp>
        <p:nvCxnSpPr>
          <p:cNvPr id="9" name="Straight Connector 8"/>
          <p:cNvCxnSpPr/>
          <p:nvPr/>
        </p:nvCxnSpPr>
        <p:spPr>
          <a:xfrm>
            <a:off x="463344" y="815769"/>
            <a:ext cx="8566968" cy="0"/>
          </a:xfrm>
          <a:prstGeom prst="line">
            <a:avLst/>
          </a:prstGeom>
          <a:ln w="12700">
            <a:solidFill>
              <a:srgbClr val="92D050"/>
            </a:solidFill>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2662164" y="114300"/>
            <a:ext cx="3780202" cy="769441"/>
          </a:xfrm>
          <a:prstGeom prst="rect">
            <a:avLst/>
          </a:prstGeom>
          <a:noFill/>
        </p:spPr>
        <p:txBody>
          <a:bodyPr wrap="none" rtlCol="0">
            <a:spAutoFit/>
          </a:bodyPr>
          <a:lstStyle/>
          <a:p>
            <a:pPr algn="ctr"/>
            <a:r>
              <a:rPr lang="en-US" sz="4400" b="1" dirty="0" smtClean="0">
                <a:solidFill>
                  <a:schemeClr val="tx1">
                    <a:lumMod val="65000"/>
                    <a:lumOff val="35000"/>
                  </a:schemeClr>
                </a:solidFill>
                <a:latin typeface="Century Gothic" pitchFamily="34" charset="0"/>
              </a:rPr>
              <a:t>You Learned:</a:t>
            </a:r>
            <a:endParaRPr lang="en-US" sz="4400" b="1" dirty="0">
              <a:solidFill>
                <a:schemeClr val="tx1">
                  <a:lumMod val="65000"/>
                  <a:lumOff val="35000"/>
                </a:schemeClr>
              </a:solidFill>
              <a:latin typeface="Century Gothic" pitchFamily="34" charset="0"/>
            </a:endParaRPr>
          </a:p>
        </p:txBody>
      </p:sp>
      <p:sp>
        <p:nvSpPr>
          <p:cNvPr id="10" name="Rectangle 9"/>
          <p:cNvSpPr/>
          <p:nvPr/>
        </p:nvSpPr>
        <p:spPr>
          <a:xfrm>
            <a:off x="463344" y="781050"/>
            <a:ext cx="8475705" cy="3108543"/>
          </a:xfrm>
          <a:prstGeom prst="rect">
            <a:avLst/>
          </a:prstGeom>
        </p:spPr>
        <p:txBody>
          <a:bodyPr wrap="square">
            <a:spAutoFit/>
          </a:bodyPr>
          <a:lstStyle/>
          <a:p>
            <a:endParaRPr lang="en-US" sz="2800" dirty="0" smtClean="0"/>
          </a:p>
          <a:p>
            <a:pPr>
              <a:buFont typeface="Arial" pitchFamily="34" charset="0"/>
              <a:buChar char="•"/>
            </a:pPr>
            <a:r>
              <a:rPr lang="en-US" sz="2800" dirty="0" smtClean="0"/>
              <a:t>What role trees play in </a:t>
            </a:r>
            <a:r>
              <a:rPr lang="en-US" sz="2800" dirty="0" err="1" smtClean="0"/>
              <a:t>stormwater</a:t>
            </a:r>
            <a:r>
              <a:rPr lang="en-US" sz="2800" dirty="0" smtClean="0"/>
              <a:t> management</a:t>
            </a:r>
          </a:p>
          <a:p>
            <a:pPr>
              <a:buFont typeface="Arial" pitchFamily="34" charset="0"/>
              <a:buChar char="•"/>
            </a:pPr>
            <a:r>
              <a:rPr lang="en-US" sz="2800" dirty="0" smtClean="0"/>
              <a:t>How we can choose the best trees for the purpose</a:t>
            </a:r>
          </a:p>
          <a:p>
            <a:pPr>
              <a:buFont typeface="Arial" pitchFamily="34" charset="0"/>
              <a:buChar char="•"/>
            </a:pPr>
            <a:r>
              <a:rPr lang="en-US" sz="2800" dirty="0" smtClean="0"/>
              <a:t>What we need to know about tree biology for understanding maintenance practices</a:t>
            </a:r>
          </a:p>
          <a:p>
            <a:pPr>
              <a:buFont typeface="Arial" pitchFamily="34" charset="0"/>
              <a:buChar char="•"/>
            </a:pPr>
            <a:r>
              <a:rPr lang="en-US" sz="2800" dirty="0" smtClean="0"/>
              <a:t>How we can establish and maintain trees for best growth. </a:t>
            </a:r>
            <a:endParaRPr lang="en-US" sz="2800" dirty="0"/>
          </a:p>
        </p:txBody>
      </p:sp>
      <p:pic>
        <p:nvPicPr>
          <p:cNvPr id="12" name="Picture 11" descr="shade beneath maple"/>
          <p:cNvPicPr>
            <a:picLocks noChangeAspect="1" noChangeArrowheads="1"/>
          </p:cNvPicPr>
          <p:nvPr/>
        </p:nvPicPr>
        <p:blipFill>
          <a:blip r:embed="rId3"/>
          <a:srcRect/>
          <a:stretch>
            <a:fillRect/>
          </a:stretch>
        </p:blipFill>
        <p:spPr bwMode="auto">
          <a:xfrm>
            <a:off x="3282744" y="4518243"/>
            <a:ext cx="3094133" cy="2362200"/>
          </a:xfrm>
          <a:prstGeom prst="roundRect">
            <a:avLst/>
          </a:prstGeom>
          <a:noFill/>
          <a:ln w="9525">
            <a:noFill/>
            <a:miter lim="800000"/>
            <a:headEnd/>
            <a:tailEnd/>
          </a:ln>
        </p:spPr>
      </p:pic>
      <p:pic>
        <p:nvPicPr>
          <p:cNvPr id="13" name="Picture 4" descr="naturalstream"/>
          <p:cNvPicPr>
            <a:picLocks noChangeAspect="1" noChangeArrowheads="1"/>
          </p:cNvPicPr>
          <p:nvPr/>
        </p:nvPicPr>
        <p:blipFill>
          <a:blip r:embed="rId4"/>
          <a:srcRect/>
          <a:stretch>
            <a:fillRect/>
          </a:stretch>
        </p:blipFill>
        <p:spPr>
          <a:xfrm>
            <a:off x="6364684" y="4495800"/>
            <a:ext cx="2779928" cy="2298594"/>
          </a:xfrm>
          <a:prstGeom prst="roundRect">
            <a:avLst/>
          </a:prstGeom>
          <a:noFill/>
        </p:spPr>
      </p:pic>
      <p:pic>
        <p:nvPicPr>
          <p:cNvPr id="15" name="Picture 3" descr="C:\Users\bvanclief\Desktop\tree trench.jpg"/>
          <p:cNvPicPr>
            <a:picLocks noChangeAspect="1" noChangeArrowheads="1"/>
          </p:cNvPicPr>
          <p:nvPr/>
        </p:nvPicPr>
        <p:blipFill>
          <a:blip r:embed="rId5"/>
          <a:srcRect l="8692" r="8435"/>
          <a:stretch>
            <a:fillRect/>
          </a:stretch>
        </p:blipFill>
        <p:spPr bwMode="auto">
          <a:xfrm>
            <a:off x="249022" y="4570785"/>
            <a:ext cx="3027578" cy="2191965"/>
          </a:xfrm>
          <a:prstGeom prst="roundRect">
            <a:avLst/>
          </a:prstGeom>
          <a:noFill/>
        </p:spPr>
      </p:pic>
    </p:spTree>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377365" y="197755"/>
            <a:ext cx="4771570" cy="1196741"/>
          </a:xfrm>
        </p:spPr>
        <p:txBody>
          <a:bodyPr/>
          <a:lstStyle/>
          <a:p>
            <a:r>
              <a:rPr lang="en-US" sz="3600" dirty="0" smtClean="0">
                <a:solidFill>
                  <a:schemeClr val="tx1">
                    <a:lumMod val="65000"/>
                    <a:lumOff val="35000"/>
                  </a:schemeClr>
                </a:solidFill>
                <a:latin typeface="+mj-lt"/>
                <a:ea typeface="+mj-ea"/>
                <a:cs typeface="+mj-cs"/>
              </a:rPr>
              <a:t>THANK YOU TO OUR </a:t>
            </a:r>
          </a:p>
          <a:p>
            <a:r>
              <a:rPr lang="en-US" sz="3600" dirty="0" smtClean="0">
                <a:solidFill>
                  <a:schemeClr val="tx1">
                    <a:lumMod val="65000"/>
                    <a:lumOff val="35000"/>
                  </a:schemeClr>
                </a:solidFill>
                <a:latin typeface="+mj-lt"/>
                <a:ea typeface="+mj-ea"/>
                <a:cs typeface="+mj-cs"/>
              </a:rPr>
              <a:t>FUNDER &amp; PARTNERS</a:t>
            </a:r>
          </a:p>
          <a:p>
            <a:pPr algn="r"/>
            <a:endParaRPr lang="en-US" dirty="0" smtClean="0"/>
          </a:p>
          <a:p>
            <a:endParaRPr lang="en-US" dirty="0"/>
          </a:p>
        </p:txBody>
      </p:sp>
      <p:pic>
        <p:nvPicPr>
          <p:cNvPr id="4" name="Picture 3" descr="https://lh6.googleusercontent.com/-iEKEnWTCfsg/AAAAAAAAAAI/AAAAAAAAAFI/nC3EdfH9gdM/s120-c/photo.jpg"/>
          <p:cNvPicPr>
            <a:picLocks noChangeAspect="1" noChangeArrowheads="1"/>
          </p:cNvPicPr>
          <p:nvPr/>
        </p:nvPicPr>
        <p:blipFill>
          <a:blip r:embed="rId3"/>
          <a:srcRect/>
          <a:stretch>
            <a:fillRect/>
          </a:stretch>
        </p:blipFill>
        <p:spPr bwMode="auto">
          <a:xfrm>
            <a:off x="5552444" y="197755"/>
            <a:ext cx="3134359" cy="3134362"/>
          </a:xfrm>
          <a:prstGeom prst="rect">
            <a:avLst/>
          </a:prstGeom>
          <a:noFill/>
        </p:spPr>
      </p:pic>
      <p:pic>
        <p:nvPicPr>
          <p:cNvPr id="6" name="Picture 6" descr="GreenTreks"/>
          <p:cNvPicPr>
            <a:picLocks noChangeAspect="1" noChangeArrowheads="1"/>
          </p:cNvPicPr>
          <p:nvPr/>
        </p:nvPicPr>
        <p:blipFill>
          <a:blip r:embed="rId4"/>
          <a:srcRect/>
          <a:stretch>
            <a:fillRect/>
          </a:stretch>
        </p:blipFill>
        <p:spPr bwMode="auto">
          <a:xfrm>
            <a:off x="4008120" y="5088029"/>
            <a:ext cx="3799950" cy="1014360"/>
          </a:xfrm>
          <a:prstGeom prst="rect">
            <a:avLst/>
          </a:prstGeom>
          <a:noFill/>
        </p:spPr>
      </p:pic>
      <p:pic>
        <p:nvPicPr>
          <p:cNvPr id="1026" name="Picture 2" descr="AKRF-25"/>
          <p:cNvPicPr>
            <a:picLocks noChangeAspect="1" noChangeArrowheads="1"/>
          </p:cNvPicPr>
          <p:nvPr/>
        </p:nvPicPr>
        <p:blipFill>
          <a:blip r:embed="rId5"/>
          <a:srcRect/>
          <a:stretch>
            <a:fillRect/>
          </a:stretch>
        </p:blipFill>
        <p:spPr bwMode="auto">
          <a:xfrm>
            <a:off x="1175189" y="5035589"/>
            <a:ext cx="1809750" cy="1066800"/>
          </a:xfrm>
          <a:prstGeom prst="rect">
            <a:avLst/>
          </a:prstGeom>
          <a:noFill/>
          <a:ln w="9525">
            <a:noFill/>
            <a:miter lim="800000"/>
            <a:headEnd/>
            <a:tailEnd/>
          </a:ln>
        </p:spPr>
      </p:pic>
      <p:sp>
        <p:nvSpPr>
          <p:cNvPr id="7" name="Rectangle 6"/>
          <p:cNvSpPr/>
          <p:nvPr/>
        </p:nvSpPr>
        <p:spPr>
          <a:xfrm>
            <a:off x="576935" y="3332117"/>
            <a:ext cx="4572000" cy="1200329"/>
          </a:xfrm>
          <a:prstGeom prst="rect">
            <a:avLst/>
          </a:prstGeom>
        </p:spPr>
        <p:txBody>
          <a:bodyPr>
            <a:spAutoFit/>
          </a:bodyPr>
          <a:lstStyle/>
          <a:p>
            <a:r>
              <a:rPr lang="en-US" b="1" dirty="0" smtClean="0">
                <a:solidFill>
                  <a:srgbClr val="004080"/>
                </a:solidFill>
                <a:latin typeface="Arial"/>
                <a:cs typeface="Arial"/>
              </a:rPr>
              <a:t>Pennsylvania Horticultural Society</a:t>
            </a:r>
          </a:p>
          <a:p>
            <a:r>
              <a:rPr lang="en-US" b="1" dirty="0" smtClean="0">
                <a:solidFill>
                  <a:srgbClr val="004080"/>
                </a:solidFill>
                <a:latin typeface="Arial"/>
                <a:cs typeface="Arial"/>
              </a:rPr>
              <a:t>100 North 20th Street</a:t>
            </a:r>
          </a:p>
          <a:p>
            <a:r>
              <a:rPr lang="en-US" b="1" dirty="0" smtClean="0">
                <a:solidFill>
                  <a:srgbClr val="004080"/>
                </a:solidFill>
                <a:latin typeface="Arial"/>
                <a:cs typeface="Arial"/>
              </a:rPr>
              <a:t>Philadelphia, PA  19103</a:t>
            </a:r>
          </a:p>
          <a:p>
            <a:r>
              <a:rPr lang="en-US" dirty="0" smtClean="0">
                <a:solidFill>
                  <a:prstClr val="black"/>
                </a:solidFill>
                <a:hlinkClick r:id="rId6"/>
              </a:rPr>
              <a:t>www.phsonline.org</a:t>
            </a:r>
            <a:endParaRPr lang="en-US" dirty="0" smtClean="0">
              <a:solidFill>
                <a:prstClr val="black"/>
              </a:solidFill>
            </a:endParaRPr>
          </a:p>
        </p:txBody>
      </p:sp>
      <p:pic>
        <p:nvPicPr>
          <p:cNvPr id="3" name="Picture 2" descr="Slide1.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5" name="Rectangle 15"/>
          <p:cNvSpPr>
            <a:spLocks noGrp="1" noChangeArrowheads="1"/>
          </p:cNvSpPr>
          <p:nvPr>
            <p:ph type="title" sz="quarter"/>
          </p:nvPr>
        </p:nvSpPr>
        <p:spPr>
          <a:xfrm>
            <a:off x="1524000" y="152400"/>
            <a:ext cx="8229600" cy="1143000"/>
          </a:xfrm>
        </p:spPr>
        <p:txBody>
          <a:bodyPr/>
          <a:lstStyle/>
          <a:p>
            <a:pPr eaLnBrk="1" hangingPunct="1"/>
            <a:r>
              <a:rPr lang="en-US" sz="3600" b="1" dirty="0" smtClean="0">
                <a:solidFill>
                  <a:schemeClr val="tx1">
                    <a:lumMod val="65000"/>
                    <a:lumOff val="35000"/>
                  </a:schemeClr>
                </a:solidFill>
                <a:latin typeface="Century Gothic" pitchFamily="34" charset="0"/>
              </a:rPr>
              <a:t>Impact on Streams</a:t>
            </a:r>
          </a:p>
        </p:txBody>
      </p:sp>
      <p:graphicFrame>
        <p:nvGraphicFramePr>
          <p:cNvPr id="3074" name="Object 10"/>
          <p:cNvGraphicFramePr>
            <a:graphicFrameLocks noGrp="1" noChangeAspect="1"/>
          </p:cNvGraphicFramePr>
          <p:nvPr>
            <p:ph sz="quarter" idx="3"/>
          </p:nvPr>
        </p:nvGraphicFramePr>
        <p:xfrm>
          <a:off x="4585150" y="2120464"/>
          <a:ext cx="3352800" cy="2779713"/>
        </p:xfrm>
        <a:graphic>
          <a:graphicData uri="http://schemas.openxmlformats.org/presentationml/2006/ole">
            <mc:AlternateContent xmlns:mc="http://schemas.openxmlformats.org/markup-compatibility/2006">
              <mc:Choice xmlns:v="urn:schemas-microsoft-com:vml" Requires="v">
                <p:oleObj spid="_x0000_s333830" name="Photo House" r:id="rId4" imgW="8012698" imgH="5396825" progId="">
                  <p:embed/>
                </p:oleObj>
              </mc:Choice>
              <mc:Fallback>
                <p:oleObj name="Photo House" r:id="rId4" imgW="8012698" imgH="5396825" progId="">
                  <p:embed/>
                  <p:pic>
                    <p:nvPicPr>
                      <p:cNvPr id="0" name="Object 10"/>
                      <p:cNvPicPr>
                        <a:picLocks noChangeAspect="1" noChangeArrowheads="1"/>
                      </p:cNvPicPr>
                      <p:nvPr/>
                    </p:nvPicPr>
                    <p:blipFill>
                      <a:blip r:embed="rId5">
                        <a:extLst>
                          <a:ext uri="{28A0092B-C50C-407E-A947-70E740481C1C}">
                            <a14:useLocalDpi xmlns:a14="http://schemas.microsoft.com/office/drawing/2010/main" val="0"/>
                          </a:ext>
                        </a:extLst>
                      </a:blip>
                      <a:srcRect l="3030" r="1515"/>
                      <a:stretch>
                        <a:fillRect/>
                      </a:stretch>
                    </p:blipFill>
                    <p:spPr bwMode="auto">
                      <a:xfrm>
                        <a:off x="4585150" y="2120464"/>
                        <a:ext cx="3352800" cy="27797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077" name="Text Box 13"/>
          <p:cNvSpPr txBox="1">
            <a:spLocks noChangeArrowheads="1"/>
          </p:cNvSpPr>
          <p:nvPr/>
        </p:nvSpPr>
        <p:spPr bwMode="auto">
          <a:xfrm>
            <a:off x="6689725" y="2855913"/>
            <a:ext cx="311150" cy="366712"/>
          </a:xfrm>
          <a:prstGeom prst="rect">
            <a:avLst/>
          </a:prstGeom>
          <a:noFill/>
          <a:ln w="9525">
            <a:noFill/>
            <a:miter lim="800000"/>
            <a:headEnd/>
            <a:tailEnd/>
          </a:ln>
        </p:spPr>
        <p:txBody>
          <a:bodyPr wrap="none">
            <a:spAutoFit/>
          </a:bodyPr>
          <a:lstStyle/>
          <a:p>
            <a:r>
              <a:rPr lang="en-US" sz="1800"/>
              <a:t>..</a:t>
            </a:r>
          </a:p>
        </p:txBody>
      </p:sp>
      <p:pic>
        <p:nvPicPr>
          <p:cNvPr id="3078" name="Picture 18" descr="drystreambedRS"/>
          <p:cNvPicPr>
            <a:picLocks noGrp="1" noChangeAspect="1" noChangeArrowheads="1"/>
          </p:cNvPicPr>
          <p:nvPr>
            <p:ph sz="quarter" idx="4"/>
          </p:nvPr>
        </p:nvPicPr>
        <p:blipFill>
          <a:blip r:embed="rId6"/>
          <a:srcRect/>
          <a:stretch>
            <a:fillRect/>
          </a:stretch>
        </p:blipFill>
        <p:spPr>
          <a:xfrm>
            <a:off x="7415056" y="4548358"/>
            <a:ext cx="1641475" cy="2187575"/>
          </a:xfrm>
          <a:noFill/>
        </p:spPr>
      </p:pic>
      <p:sp>
        <p:nvSpPr>
          <p:cNvPr id="3079" name="Text Box 20"/>
          <p:cNvSpPr txBox="1">
            <a:spLocks noChangeArrowheads="1"/>
          </p:cNvSpPr>
          <p:nvPr/>
        </p:nvSpPr>
        <p:spPr bwMode="auto">
          <a:xfrm>
            <a:off x="4414368" y="6058943"/>
            <a:ext cx="3029676" cy="369332"/>
          </a:xfrm>
          <a:prstGeom prst="rect">
            <a:avLst/>
          </a:prstGeom>
          <a:noFill/>
          <a:ln w="9525">
            <a:noFill/>
            <a:miter lim="800000"/>
            <a:headEnd/>
            <a:tailEnd/>
          </a:ln>
        </p:spPr>
        <p:txBody>
          <a:bodyPr wrap="none">
            <a:spAutoFit/>
          </a:bodyPr>
          <a:lstStyle/>
          <a:p>
            <a:r>
              <a:rPr lang="en-US" sz="1800" b="1" dirty="0"/>
              <a:t>More </a:t>
            </a:r>
            <a:r>
              <a:rPr lang="en-US" sz="1800" b="1" dirty="0" smtClean="0"/>
              <a:t>extremes</a:t>
            </a:r>
            <a:r>
              <a:rPr lang="en-US" sz="1800" b="1" dirty="0"/>
              <a:t>: Floods to Dry</a:t>
            </a:r>
          </a:p>
        </p:txBody>
      </p:sp>
      <p:sp>
        <p:nvSpPr>
          <p:cNvPr id="3080" name="Text Box 21"/>
          <p:cNvSpPr txBox="1">
            <a:spLocks noChangeArrowheads="1"/>
          </p:cNvSpPr>
          <p:nvPr/>
        </p:nvSpPr>
        <p:spPr bwMode="auto">
          <a:xfrm>
            <a:off x="3531500" y="4916208"/>
            <a:ext cx="4324350" cy="366713"/>
          </a:xfrm>
          <a:prstGeom prst="rect">
            <a:avLst/>
          </a:prstGeom>
          <a:noFill/>
          <a:ln w="9525">
            <a:noFill/>
            <a:miter lim="800000"/>
            <a:headEnd/>
            <a:tailEnd/>
          </a:ln>
        </p:spPr>
        <p:txBody>
          <a:bodyPr wrap="none">
            <a:spAutoFit/>
          </a:bodyPr>
          <a:lstStyle/>
          <a:p>
            <a:r>
              <a:rPr lang="en-US" sz="1800" b="1" dirty="0" err="1"/>
              <a:t>Streambank</a:t>
            </a:r>
            <a:r>
              <a:rPr lang="en-US" sz="1800" b="1" dirty="0"/>
              <a:t> erosion &amp; channelization </a:t>
            </a:r>
          </a:p>
        </p:txBody>
      </p:sp>
      <p:pic>
        <p:nvPicPr>
          <p:cNvPr id="3081" name="Picture 7" descr="bankerosion"/>
          <p:cNvPicPr>
            <a:picLocks noGrp="1" noChangeAspect="1" noChangeArrowheads="1"/>
          </p:cNvPicPr>
          <p:nvPr>
            <p:ph sz="quarter" idx="2"/>
          </p:nvPr>
        </p:nvPicPr>
        <p:blipFill>
          <a:blip r:embed="rId7"/>
          <a:srcRect/>
          <a:stretch>
            <a:fillRect/>
          </a:stretch>
        </p:blipFill>
        <p:spPr>
          <a:xfrm>
            <a:off x="2753720" y="1421528"/>
            <a:ext cx="2057400" cy="2743200"/>
          </a:xfrm>
          <a:noFill/>
        </p:spPr>
      </p:pic>
      <p:sp>
        <p:nvSpPr>
          <p:cNvPr id="3082" name="Text Box 22"/>
          <p:cNvSpPr txBox="1">
            <a:spLocks noChangeArrowheads="1"/>
          </p:cNvSpPr>
          <p:nvPr/>
        </p:nvSpPr>
        <p:spPr bwMode="auto">
          <a:xfrm>
            <a:off x="1868236" y="4161819"/>
            <a:ext cx="3105150" cy="366712"/>
          </a:xfrm>
          <a:prstGeom prst="rect">
            <a:avLst/>
          </a:prstGeom>
          <a:noFill/>
          <a:ln w="9525">
            <a:noFill/>
            <a:miter lim="800000"/>
            <a:headEnd/>
            <a:tailEnd/>
          </a:ln>
        </p:spPr>
        <p:txBody>
          <a:bodyPr wrap="none">
            <a:spAutoFit/>
          </a:bodyPr>
          <a:lstStyle/>
          <a:p>
            <a:r>
              <a:rPr lang="en-US" sz="1800" b="1" dirty="0"/>
              <a:t>Non-point source pollution</a:t>
            </a:r>
          </a:p>
        </p:txBody>
      </p:sp>
      <p:sp>
        <p:nvSpPr>
          <p:cNvPr id="3083" name="Text Box 24"/>
          <p:cNvSpPr txBox="1">
            <a:spLocks noChangeArrowheads="1"/>
          </p:cNvSpPr>
          <p:nvPr/>
        </p:nvSpPr>
        <p:spPr bwMode="auto">
          <a:xfrm>
            <a:off x="359988" y="3389313"/>
            <a:ext cx="2682875" cy="1190625"/>
          </a:xfrm>
          <a:prstGeom prst="rect">
            <a:avLst/>
          </a:prstGeom>
          <a:noFill/>
          <a:ln w="9525">
            <a:noFill/>
            <a:miter lim="800000"/>
            <a:headEnd/>
            <a:tailEnd/>
          </a:ln>
        </p:spPr>
        <p:txBody>
          <a:bodyPr>
            <a:spAutoFit/>
          </a:bodyPr>
          <a:lstStyle/>
          <a:p>
            <a:r>
              <a:rPr lang="en-US" sz="1800" b="1" dirty="0">
                <a:latin typeface="Century Gothic" pitchFamily="34" charset="0"/>
              </a:rPr>
              <a:t>Impervious surfaces challenge healthy </a:t>
            </a:r>
            <a:endParaRPr lang="en-US" sz="1800" b="1" dirty="0" smtClean="0">
              <a:latin typeface="Century Gothic" pitchFamily="34" charset="0"/>
            </a:endParaRPr>
          </a:p>
          <a:p>
            <a:r>
              <a:rPr lang="en-US" sz="1800" b="1" dirty="0" smtClean="0">
                <a:latin typeface="Century Gothic" pitchFamily="34" charset="0"/>
              </a:rPr>
              <a:t>streams </a:t>
            </a:r>
            <a:r>
              <a:rPr lang="en-US" sz="1800" b="1" dirty="0">
                <a:latin typeface="Century Gothic" pitchFamily="34" charset="0"/>
              </a:rPr>
              <a:t>with:</a:t>
            </a:r>
          </a:p>
          <a:p>
            <a:endParaRPr lang="en-US" sz="1800" b="1" dirty="0"/>
          </a:p>
        </p:txBody>
      </p:sp>
      <p:cxnSp>
        <p:nvCxnSpPr>
          <p:cNvPr id="12" name="Straight Connector 11"/>
          <p:cNvCxnSpPr/>
          <p:nvPr/>
        </p:nvCxnSpPr>
        <p:spPr>
          <a:xfrm>
            <a:off x="463344" y="815769"/>
            <a:ext cx="8566968" cy="0"/>
          </a:xfrm>
          <a:prstGeom prst="line">
            <a:avLst/>
          </a:prstGeom>
          <a:ln w="12700">
            <a:solidFill>
              <a:srgbClr val="92D050"/>
            </a:solidFill>
          </a:ln>
        </p:spPr>
        <p:style>
          <a:lnRef idx="2">
            <a:schemeClr val="accent1"/>
          </a:lnRef>
          <a:fillRef idx="0">
            <a:schemeClr val="accent1"/>
          </a:fillRef>
          <a:effectRef idx="1">
            <a:schemeClr val="accent1"/>
          </a:effectRef>
          <a:fontRef idx="minor">
            <a:schemeClr val="tx1"/>
          </a:fontRef>
        </p:style>
      </p:cxnSp>
      <p:pic>
        <p:nvPicPr>
          <p:cNvPr id="3076" name="Picture 4" descr="naturalstream"/>
          <p:cNvPicPr>
            <a:picLocks noGrp="1" noChangeAspect="1" noChangeArrowheads="1"/>
          </p:cNvPicPr>
          <p:nvPr>
            <p:ph sz="quarter" idx="1"/>
          </p:nvPr>
        </p:nvPicPr>
        <p:blipFill>
          <a:blip r:embed="rId8"/>
          <a:srcRect/>
          <a:stretch>
            <a:fillRect/>
          </a:stretch>
        </p:blipFill>
        <p:spPr>
          <a:xfrm>
            <a:off x="462460" y="396766"/>
            <a:ext cx="2256236" cy="3008314"/>
          </a:xfrm>
          <a:noFill/>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4"/>
          <p:cNvSpPr>
            <a:spLocks noGrp="1" noChangeArrowheads="1"/>
          </p:cNvSpPr>
          <p:nvPr>
            <p:ph type="title"/>
          </p:nvPr>
        </p:nvSpPr>
        <p:spPr>
          <a:xfrm>
            <a:off x="838210" y="174718"/>
            <a:ext cx="8229600" cy="944562"/>
          </a:xfrm>
        </p:spPr>
        <p:txBody>
          <a:bodyPr/>
          <a:lstStyle/>
          <a:p>
            <a:pPr eaLnBrk="1" hangingPunct="1"/>
            <a:r>
              <a:rPr lang="en-US" sz="3600" b="1" dirty="0" smtClean="0">
                <a:solidFill>
                  <a:schemeClr val="tx1">
                    <a:lumMod val="65000"/>
                    <a:lumOff val="35000"/>
                  </a:schemeClr>
                </a:solidFill>
                <a:latin typeface="Century Gothic" pitchFamily="34" charset="0"/>
              </a:rPr>
              <a:t>Trees and Storm Water</a:t>
            </a:r>
          </a:p>
        </p:txBody>
      </p:sp>
      <p:sp>
        <p:nvSpPr>
          <p:cNvPr id="20483" name="Rectangle 6"/>
          <p:cNvSpPr>
            <a:spLocks noGrp="1" noChangeArrowheads="1"/>
          </p:cNvSpPr>
          <p:nvPr>
            <p:ph type="body" sz="half" idx="2"/>
          </p:nvPr>
        </p:nvSpPr>
        <p:spPr>
          <a:xfrm>
            <a:off x="4395792" y="1825358"/>
            <a:ext cx="4800600" cy="4754562"/>
          </a:xfrm>
        </p:spPr>
        <p:txBody>
          <a:bodyPr/>
          <a:lstStyle/>
          <a:p>
            <a:pPr eaLnBrk="1" hangingPunct="1">
              <a:lnSpc>
                <a:spcPct val="90000"/>
              </a:lnSpc>
            </a:pPr>
            <a:r>
              <a:rPr lang="en-US" sz="2800" b="1" dirty="0" smtClean="0">
                <a:solidFill>
                  <a:schemeClr val="tx2"/>
                </a:solidFill>
                <a:latin typeface="Century Gothic" pitchFamily="34" charset="0"/>
              </a:rPr>
              <a:t>Intercept </a:t>
            </a:r>
            <a:r>
              <a:rPr lang="en-US" sz="2800" b="1" dirty="0" smtClean="0">
                <a:latin typeface="Century Gothic" pitchFamily="34" charset="0"/>
              </a:rPr>
              <a:t>67% of rainfall.</a:t>
            </a:r>
          </a:p>
          <a:p>
            <a:pPr eaLnBrk="1" hangingPunct="1">
              <a:lnSpc>
                <a:spcPct val="90000"/>
              </a:lnSpc>
            </a:pPr>
            <a:r>
              <a:rPr lang="en-US" sz="2800" b="1" dirty="0" smtClean="0">
                <a:solidFill>
                  <a:schemeClr val="tx2"/>
                </a:solidFill>
                <a:latin typeface="Century Gothic" pitchFamily="34" charset="0"/>
              </a:rPr>
              <a:t>Filter</a:t>
            </a:r>
            <a:r>
              <a:rPr lang="en-US" sz="2800" b="1" dirty="0" smtClean="0">
                <a:latin typeface="Century Gothic" pitchFamily="34" charset="0"/>
              </a:rPr>
              <a:t> and </a:t>
            </a:r>
            <a:r>
              <a:rPr lang="en-US" sz="2800" b="1" dirty="0" smtClean="0">
                <a:solidFill>
                  <a:schemeClr val="tx2"/>
                </a:solidFill>
                <a:latin typeface="Century Gothic" pitchFamily="34" charset="0"/>
              </a:rPr>
              <a:t>regulate</a:t>
            </a:r>
            <a:r>
              <a:rPr lang="en-US" sz="2800" b="1" dirty="0" smtClean="0">
                <a:latin typeface="Century Gothic" pitchFamily="34" charset="0"/>
              </a:rPr>
              <a:t> the flow of water.</a:t>
            </a:r>
          </a:p>
          <a:p>
            <a:pPr eaLnBrk="1" hangingPunct="1">
              <a:lnSpc>
                <a:spcPct val="90000"/>
              </a:lnSpc>
              <a:spcBef>
                <a:spcPct val="50000"/>
              </a:spcBef>
            </a:pPr>
            <a:r>
              <a:rPr lang="en-US" sz="2800" b="1" dirty="0" smtClean="0">
                <a:solidFill>
                  <a:schemeClr val="tx2"/>
                </a:solidFill>
                <a:latin typeface="Century Gothic" pitchFamily="34" charset="0"/>
              </a:rPr>
              <a:t>Store</a:t>
            </a:r>
            <a:r>
              <a:rPr lang="en-US" sz="2800" b="1" dirty="0" smtClean="0">
                <a:latin typeface="Century Gothic" pitchFamily="34" charset="0"/>
              </a:rPr>
              <a:t> water as  they grow.</a:t>
            </a:r>
          </a:p>
          <a:p>
            <a:pPr eaLnBrk="1" hangingPunct="1">
              <a:lnSpc>
                <a:spcPct val="90000"/>
              </a:lnSpc>
              <a:spcBef>
                <a:spcPct val="50000"/>
              </a:spcBef>
            </a:pPr>
            <a:r>
              <a:rPr lang="en-US" sz="2800" b="1" dirty="0" smtClean="0">
                <a:latin typeface="Century Gothic" pitchFamily="34" charset="0"/>
              </a:rPr>
              <a:t>The forest floor, </a:t>
            </a:r>
            <a:r>
              <a:rPr lang="en-US" sz="2800" b="1" dirty="0" smtClean="0">
                <a:solidFill>
                  <a:schemeClr val="tx2"/>
                </a:solidFill>
                <a:latin typeface="Century Gothic" pitchFamily="34" charset="0"/>
              </a:rPr>
              <a:t>absorbs</a:t>
            </a:r>
            <a:r>
              <a:rPr lang="en-US" sz="2800" b="1" dirty="0" smtClean="0">
                <a:latin typeface="Century Gothic" pitchFamily="34" charset="0"/>
              </a:rPr>
              <a:t> precipitation before gradually releasing it into natural channels and watercourses</a:t>
            </a:r>
            <a:br>
              <a:rPr lang="en-US" sz="2800" b="1" dirty="0" smtClean="0">
                <a:latin typeface="Century Gothic" pitchFamily="34" charset="0"/>
              </a:rPr>
            </a:br>
            <a:r>
              <a:rPr lang="en-US" sz="2800" b="1" dirty="0" smtClean="0">
                <a:latin typeface="Century Gothic" pitchFamily="34" charset="0"/>
              </a:rPr>
              <a:t>(sub-surface flows)</a:t>
            </a:r>
          </a:p>
        </p:txBody>
      </p:sp>
      <p:pic>
        <p:nvPicPr>
          <p:cNvPr id="20484" name="Picture 9" descr="Forest Rainfall Pathways"/>
          <p:cNvPicPr>
            <a:picLocks noGrp="1" noChangeAspect="1" noChangeArrowheads="1"/>
          </p:cNvPicPr>
          <p:nvPr>
            <p:ph sz="half" idx="1"/>
          </p:nvPr>
        </p:nvPicPr>
        <p:blipFill>
          <a:blip r:embed="rId3"/>
          <a:srcRect/>
          <a:stretch>
            <a:fillRect/>
          </a:stretch>
        </p:blipFill>
        <p:spPr>
          <a:xfrm>
            <a:off x="500744" y="1524000"/>
            <a:ext cx="3629025" cy="5181600"/>
          </a:xfrm>
          <a:noFill/>
        </p:spPr>
      </p:pic>
      <p:sp>
        <p:nvSpPr>
          <p:cNvPr id="5" name="TextBox 4"/>
          <p:cNvSpPr txBox="1"/>
          <p:nvPr/>
        </p:nvSpPr>
        <p:spPr>
          <a:xfrm>
            <a:off x="4390698" y="1337000"/>
            <a:ext cx="1168910" cy="523220"/>
          </a:xfrm>
          <a:prstGeom prst="rect">
            <a:avLst/>
          </a:prstGeom>
          <a:noFill/>
        </p:spPr>
        <p:txBody>
          <a:bodyPr wrap="none" rtlCol="0">
            <a:spAutoFit/>
          </a:bodyPr>
          <a:lstStyle/>
          <a:p>
            <a:r>
              <a:rPr lang="en-US" sz="2800" b="1" dirty="0" smtClean="0">
                <a:latin typeface="Century Gothic" pitchFamily="34" charset="0"/>
              </a:rPr>
              <a:t>Trees:</a:t>
            </a:r>
          </a:p>
        </p:txBody>
      </p:sp>
      <p:cxnSp>
        <p:nvCxnSpPr>
          <p:cNvPr id="6" name="Straight Connector 5"/>
          <p:cNvCxnSpPr/>
          <p:nvPr/>
        </p:nvCxnSpPr>
        <p:spPr>
          <a:xfrm>
            <a:off x="463344" y="815769"/>
            <a:ext cx="8566968" cy="0"/>
          </a:xfrm>
          <a:prstGeom prst="line">
            <a:avLst/>
          </a:prstGeom>
          <a:ln w="12700">
            <a:solidFill>
              <a:srgbClr val="92D050"/>
            </a:solidFill>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1027" descr="Tree Tenders 04"/>
          <p:cNvPicPr>
            <a:picLocks noGrp="1" noChangeAspect="1" noChangeArrowheads="1"/>
          </p:cNvPicPr>
          <p:nvPr>
            <p:ph idx="1"/>
          </p:nvPr>
        </p:nvPicPr>
        <p:blipFill>
          <a:blip r:embed="rId3" cstate="print">
            <a:lum bright="18000" contrast="18000"/>
          </a:blip>
          <a:stretch>
            <a:fillRect/>
          </a:stretch>
        </p:blipFill>
        <p:spPr bwMode="auto">
          <a:xfrm>
            <a:off x="2776878" y="1928191"/>
            <a:ext cx="3157097" cy="4662790"/>
          </a:xfrm>
          <a:prstGeom prst="rect">
            <a:avLst/>
          </a:prstGeom>
          <a:noFill/>
          <a:ln>
            <a:solidFill>
              <a:schemeClr val="tx1"/>
            </a:solidFill>
            <a:miter lim="800000"/>
            <a:headEnd/>
            <a:tailEnd/>
          </a:ln>
        </p:spPr>
      </p:pic>
      <p:sp>
        <p:nvSpPr>
          <p:cNvPr id="55299" name="Text Placeholder 2"/>
          <p:cNvSpPr>
            <a:spLocks noGrp="1"/>
          </p:cNvSpPr>
          <p:nvPr>
            <p:ph type="subTitle" idx="4294967295"/>
          </p:nvPr>
        </p:nvSpPr>
        <p:spPr bwMode="auto">
          <a:xfrm>
            <a:off x="445153" y="186591"/>
            <a:ext cx="8486390" cy="2514600"/>
          </a:xfrm>
          <a:prstGeom prst="rect">
            <a:avLst/>
          </a:prstGeom>
          <a:ln>
            <a:miter lim="800000"/>
            <a:headEnd/>
            <a:tailEnd/>
          </a:ln>
        </p:spPr>
        <p:txBody>
          <a:bodyPr vert="horz" wrap="square" lIns="91440" tIns="45720" rIns="91440" bIns="45720" numCol="1" anchor="t" anchorCtr="0" compatLnSpc="1">
            <a:prstTxWarp prst="textNoShape">
              <a:avLst/>
            </a:prstTxWarp>
            <a:normAutofit/>
          </a:bodyPr>
          <a:lstStyle/>
          <a:p>
            <a:pPr algn="ctr">
              <a:buFontTx/>
              <a:buNone/>
              <a:defRPr/>
            </a:pPr>
            <a:r>
              <a:rPr lang="en-US" sz="3600" b="1" kern="1200" dirty="0" smtClean="0">
                <a:solidFill>
                  <a:schemeClr val="tx1">
                    <a:lumMod val="65000"/>
                    <a:lumOff val="35000"/>
                  </a:schemeClr>
                </a:solidFill>
                <a:latin typeface="Century Gothic" pitchFamily="34" charset="0"/>
              </a:rPr>
              <a:t>Choosing the Right Tree for the Job</a:t>
            </a:r>
          </a:p>
          <a:p>
            <a:pPr>
              <a:buFontTx/>
              <a:buNone/>
              <a:defRPr/>
            </a:pPr>
            <a:endParaRPr lang="en-US" dirty="0" smtClean="0"/>
          </a:p>
        </p:txBody>
      </p:sp>
      <p:cxnSp>
        <p:nvCxnSpPr>
          <p:cNvPr id="4" name="Straight Connector 3"/>
          <p:cNvCxnSpPr/>
          <p:nvPr/>
        </p:nvCxnSpPr>
        <p:spPr>
          <a:xfrm>
            <a:off x="463344" y="815769"/>
            <a:ext cx="8566968" cy="0"/>
          </a:xfrm>
          <a:prstGeom prst="line">
            <a:avLst/>
          </a:prstGeom>
          <a:ln w="12700">
            <a:solidFill>
              <a:srgbClr val="92D050"/>
            </a:solidFill>
          </a:ln>
        </p:spPr>
        <p:style>
          <a:lnRef idx="2">
            <a:schemeClr val="accent1"/>
          </a:lnRef>
          <a:fillRef idx="0">
            <a:schemeClr val="accent1"/>
          </a:fillRef>
          <a:effectRef idx="1">
            <a:schemeClr val="accent1"/>
          </a:effectRef>
          <a:fontRef idx="minor">
            <a:schemeClr val="tx1"/>
          </a:fontRef>
        </p:style>
      </p:cxn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NOPREFERENCE" val="False"/>
</p:tagLst>
</file>

<file path=ppt/tags/tag2.xml><?xml version="1.0" encoding="utf-8"?>
<p:tagLst xmlns:a="http://schemas.openxmlformats.org/drawingml/2006/main" xmlns:r="http://schemas.openxmlformats.org/officeDocument/2006/relationships" xmlns:p="http://schemas.openxmlformats.org/presentationml/2006/main">
  <p:tag name="NOPREFERENCE" val="False"/>
</p:tagLst>
</file>

<file path=ppt/tags/tag3.xml><?xml version="1.0" encoding="utf-8"?>
<p:tagLst xmlns:a="http://schemas.openxmlformats.org/drawingml/2006/main" xmlns:r="http://schemas.openxmlformats.org/officeDocument/2006/relationships" xmlns:p="http://schemas.openxmlformats.org/presentationml/2006/main">
  <p:tag name="NOPREFERENCE" val="Fals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7392</TotalTime>
  <Words>5062</Words>
  <Application>Microsoft Macintosh PowerPoint</Application>
  <PresentationFormat>On-screen Show (4:3)</PresentationFormat>
  <Paragraphs>450</Paragraphs>
  <Slides>61</Slides>
  <Notes>61</Notes>
  <HiddenSlides>0</HiddenSlides>
  <MMClips>0</MMClips>
  <ScaleCrop>false</ScaleCrop>
  <HeadingPairs>
    <vt:vector size="6" baseType="variant">
      <vt:variant>
        <vt:lpstr>Theme</vt:lpstr>
      </vt:variant>
      <vt:variant>
        <vt:i4>2</vt:i4>
      </vt:variant>
      <vt:variant>
        <vt:lpstr>Embedded OLE Servers</vt:lpstr>
      </vt:variant>
      <vt:variant>
        <vt:i4>2</vt:i4>
      </vt:variant>
      <vt:variant>
        <vt:lpstr>Slide Titles</vt:lpstr>
      </vt:variant>
      <vt:variant>
        <vt:i4>61</vt:i4>
      </vt:variant>
    </vt:vector>
  </HeadingPairs>
  <TitlesOfParts>
    <vt:vector size="65" baseType="lpstr">
      <vt:lpstr>Office Theme</vt:lpstr>
      <vt:lpstr>1_Office Theme</vt:lpstr>
      <vt:lpstr>Photo House</vt:lpstr>
      <vt:lpstr>Photo Editor Photo</vt:lpstr>
      <vt:lpstr>PowerPoint Presentation</vt:lpstr>
      <vt:lpstr>PowerPoint Presentation</vt:lpstr>
      <vt:lpstr>Trees: An Invaluable Part of Our  Community Infrastructure… </vt:lpstr>
      <vt:lpstr>Trees and Stormwater </vt:lpstr>
      <vt:lpstr>PowerPoint Presentation</vt:lpstr>
      <vt:lpstr>PowerPoint Presentation</vt:lpstr>
      <vt:lpstr>Impact on Streams</vt:lpstr>
      <vt:lpstr>Trees and Storm Water</vt:lpstr>
      <vt:lpstr>PowerPoint Presentation</vt:lpstr>
      <vt:lpstr>PowerPoint Presentation</vt:lpstr>
      <vt:lpstr>PowerPoint Presentation</vt:lpstr>
      <vt:lpstr>PowerPoint Presentation</vt:lpstr>
      <vt:lpstr>Tree Stock Choices</vt:lpstr>
      <vt:lpstr>Balled and Burlapped (B&amp;B)</vt:lpstr>
      <vt:lpstr>Container</vt:lpstr>
      <vt:lpstr>PowerPoint Presentation</vt:lpstr>
      <vt:lpstr> No More Hidden Problems…  </vt:lpstr>
      <vt:lpstr> </vt:lpstr>
      <vt:lpstr>PowerPoint Presentation</vt:lpstr>
      <vt:lpstr>PowerPoint Presentation</vt:lpstr>
      <vt:lpstr>PowerPoint Presentation</vt:lpstr>
      <vt:lpstr>Trees Are Made Up Of…</vt:lpstr>
      <vt:lpstr>The Root of the Matter…</vt:lpstr>
      <vt:lpstr>PowerPoint Presentation</vt:lpstr>
      <vt:lpstr>PowerPoint Presentation</vt:lpstr>
      <vt:lpstr>PowerPoint Presentation</vt:lpstr>
      <vt:lpstr>Tree Trunk Growth Region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Attend to Your Roots!</vt:lpstr>
      <vt:lpstr>Water thoroughly to:   *settle the soil   *remove any air pockets   *reduce transplant shock.</vt:lpstr>
      <vt:lpstr>Mulch Using the 3-3-3 Rule</vt:lpstr>
      <vt:lpstr>PowerPoint Presentation</vt:lpstr>
      <vt:lpstr>Trees Need:</vt:lpstr>
      <vt:lpstr>Cultivate Beneath Trees</vt:lpstr>
      <vt:lpstr>PowerPoint Presentation</vt:lpstr>
      <vt:lpstr>PowerPoint Presentation</vt:lpstr>
      <vt:lpstr>Lookin’ Good?</vt:lpstr>
      <vt:lpstr> Water</vt:lpstr>
      <vt:lpstr>Work Safely</vt:lpstr>
      <vt:lpstr>PowerPoint Presentation</vt:lpstr>
      <vt:lpstr>PowerPoint Presentation</vt:lpstr>
      <vt:lpstr>PowerPoint Presentation</vt:lpstr>
      <vt:lpstr>PowerPoint Presentation</vt:lpstr>
      <vt:lpstr>PowerPoint Presentation</vt:lpstr>
      <vt:lpstr>PowerPoint Presentation</vt:lpstr>
      <vt:lpstr>Branch bark ridge present</vt:lpstr>
      <vt:lpstr>PowerPoint Presentation</vt:lpstr>
      <vt:lpstr>PowerPoint Presentation</vt:lpstr>
      <vt:lpstr>3 POINT CUT</vt:lpstr>
      <vt:lpstr>PowerPoint Presentation</vt:lpstr>
      <vt:lpstr>PowerPoint Presentation</vt:lpstr>
      <vt:lpstr>Flush Cuts Injure the Stem</vt:lpstr>
      <vt:lpstr>PHS Resources Available</vt:lpstr>
      <vt:lpstr>PowerPoint Presentation</vt:lpstr>
      <vt:lpstr>PowerPoint Presentation</vt:lpstr>
    </vt:vector>
  </TitlesOfParts>
  <Company>Penn Hort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Jaime Zucker</dc:creator>
  <cp:lastModifiedBy>Barry Lewis</cp:lastModifiedBy>
  <cp:revision>444</cp:revision>
  <cp:lastPrinted>2012-11-01T13:54:03Z</cp:lastPrinted>
  <dcterms:created xsi:type="dcterms:W3CDTF">2013-04-05T15:03:41Z</dcterms:created>
  <dcterms:modified xsi:type="dcterms:W3CDTF">2017-06-27T20:24:33Z</dcterms:modified>
</cp:coreProperties>
</file>